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3" r:id="rId1"/>
  </p:sldMasterIdLst>
  <p:notesMasterIdLst>
    <p:notesMasterId r:id="rId25"/>
  </p:notesMasterIdLst>
  <p:sldIdLst>
    <p:sldId id="256" r:id="rId2"/>
    <p:sldId id="257" r:id="rId3"/>
    <p:sldId id="269" r:id="rId4"/>
    <p:sldId id="270" r:id="rId5"/>
    <p:sldId id="258" r:id="rId6"/>
    <p:sldId id="259" r:id="rId7"/>
    <p:sldId id="260" r:id="rId8"/>
    <p:sldId id="261" r:id="rId9"/>
    <p:sldId id="262" r:id="rId10"/>
    <p:sldId id="263" r:id="rId11"/>
    <p:sldId id="264" r:id="rId12"/>
    <p:sldId id="265" r:id="rId13"/>
    <p:sldId id="266" r:id="rId14"/>
    <p:sldId id="267" r:id="rId15"/>
    <p:sldId id="268" r:id="rId16"/>
    <p:sldId id="271" r:id="rId17"/>
    <p:sldId id="276" r:id="rId18"/>
    <p:sldId id="275" r:id="rId19"/>
    <p:sldId id="273" r:id="rId20"/>
    <p:sldId id="272" r:id="rId21"/>
    <p:sldId id="274" r:id="rId22"/>
    <p:sldId id="277" r:id="rId23"/>
    <p:sldId id="278" r:id="rId24"/>
  </p:sldIdLst>
  <p:sldSz cx="9906000" cy="6858000" type="A4"/>
  <p:notesSz cx="6794500" cy="9931400"/>
  <p:defaultTextStyle>
    <a:defPPr>
      <a:defRPr lang="fi-FI"/>
    </a:defPPr>
    <a:lvl1pPr algn="ctr" rtl="0" eaLnBrk="0" fontAlgn="base" hangingPunct="0">
      <a:spcBef>
        <a:spcPct val="0"/>
      </a:spcBef>
      <a:spcAft>
        <a:spcPct val="0"/>
      </a:spcAft>
      <a:defRPr kern="1200">
        <a:solidFill>
          <a:schemeClr val="tx1"/>
        </a:solidFill>
        <a:latin typeface="Arial" charset="0"/>
        <a:ea typeface="+mn-ea"/>
        <a:cs typeface="+mn-cs"/>
      </a:defRPr>
    </a:lvl1pPr>
    <a:lvl2pPr marL="457200" algn="ctr" rtl="0" eaLnBrk="0" fontAlgn="base" hangingPunct="0">
      <a:spcBef>
        <a:spcPct val="0"/>
      </a:spcBef>
      <a:spcAft>
        <a:spcPct val="0"/>
      </a:spcAft>
      <a:defRPr kern="1200">
        <a:solidFill>
          <a:schemeClr val="tx1"/>
        </a:solidFill>
        <a:latin typeface="Arial" charset="0"/>
        <a:ea typeface="+mn-ea"/>
        <a:cs typeface="+mn-cs"/>
      </a:defRPr>
    </a:lvl2pPr>
    <a:lvl3pPr marL="914400" algn="ctr" rtl="0" eaLnBrk="0" fontAlgn="base" hangingPunct="0">
      <a:spcBef>
        <a:spcPct val="0"/>
      </a:spcBef>
      <a:spcAft>
        <a:spcPct val="0"/>
      </a:spcAft>
      <a:defRPr kern="1200">
        <a:solidFill>
          <a:schemeClr val="tx1"/>
        </a:solidFill>
        <a:latin typeface="Arial" charset="0"/>
        <a:ea typeface="+mn-ea"/>
        <a:cs typeface="+mn-cs"/>
      </a:defRPr>
    </a:lvl3pPr>
    <a:lvl4pPr marL="1371600" algn="ctr" rtl="0" eaLnBrk="0" fontAlgn="base" hangingPunct="0">
      <a:spcBef>
        <a:spcPct val="0"/>
      </a:spcBef>
      <a:spcAft>
        <a:spcPct val="0"/>
      </a:spcAft>
      <a:defRPr kern="1200">
        <a:solidFill>
          <a:schemeClr val="tx1"/>
        </a:solidFill>
        <a:latin typeface="Arial" charset="0"/>
        <a:ea typeface="+mn-ea"/>
        <a:cs typeface="+mn-cs"/>
      </a:defRPr>
    </a:lvl4pPr>
    <a:lvl5pPr marL="1828800" algn="ctr"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479" autoAdjust="0"/>
  </p:normalViewPr>
  <p:slideViewPr>
    <p:cSldViewPr>
      <p:cViewPr varScale="1">
        <p:scale>
          <a:sx n="52" d="100"/>
          <a:sy n="52" d="100"/>
        </p:scale>
        <p:origin x="-906" y="-96"/>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APUS\DATA2\GRP\YR\KHK_yksikko\NIR\EU_draft_2012\kuvat%20ja%20taulukot\Luku_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fi-FI"/>
  <c:chart>
    <c:plotArea>
      <c:layout>
        <c:manualLayout>
          <c:layoutTarget val="inner"/>
          <c:xMode val="edge"/>
          <c:yMode val="edge"/>
          <c:x val="9.8723029715763411E-2"/>
          <c:y val="2.6570301900668215E-2"/>
          <c:w val="0.67630267615176165"/>
          <c:h val="0.80319546070460701"/>
        </c:manualLayout>
      </c:layout>
      <c:barChart>
        <c:barDir val="col"/>
        <c:grouping val="stacked"/>
        <c:ser>
          <c:idx val="3"/>
          <c:order val="1"/>
          <c:tx>
            <c:v>DOM+SOM, organic soils</c:v>
          </c:tx>
          <c:spPr>
            <a:solidFill>
              <a:schemeClr val="accent4"/>
            </a:solidFill>
            <a:ln w="12700">
              <a:noFill/>
              <a:prstDash val="solid"/>
            </a:ln>
          </c:spPr>
          <c:cat>
            <c:numRef>
              <c:f>figdat!$B$1:$T$1</c:f>
              <c:numCache>
                <c:formatCode>General</c:formatCode>
                <c:ptCount val="19"/>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numCache>
            </c:numRef>
          </c:cat>
          <c:val>
            <c:numRef>
              <c:f>'Fig7.2-1'!$M$6:$AG$6</c:f>
              <c:numCache>
                <c:formatCode>General</c:formatCode>
                <c:ptCount val="21"/>
                <c:pt idx="0">
                  <c:v>12.318148333333335</c:v>
                </c:pt>
                <c:pt idx="1">
                  <c:v>12.466949000000007</c:v>
                </c:pt>
                <c:pt idx="2">
                  <c:v>11.862268000000002</c:v>
                </c:pt>
                <c:pt idx="3">
                  <c:v>11.422231333333334</c:v>
                </c:pt>
                <c:pt idx="4">
                  <c:v>10.812633333333336</c:v>
                </c:pt>
                <c:pt idx="5">
                  <c:v>10.398083666666668</c:v>
                </c:pt>
                <c:pt idx="6">
                  <c:v>10.287122999999999</c:v>
                </c:pt>
                <c:pt idx="7">
                  <c:v>9.6426293333333337</c:v>
                </c:pt>
                <c:pt idx="8">
                  <c:v>8.9851740000000024</c:v>
                </c:pt>
                <c:pt idx="9">
                  <c:v>8.7085716666666659</c:v>
                </c:pt>
                <c:pt idx="10">
                  <c:v>8.496946333333339</c:v>
                </c:pt>
                <c:pt idx="11">
                  <c:v>8.2999363333333367</c:v>
                </c:pt>
                <c:pt idx="12">
                  <c:v>8.0508413333333344</c:v>
                </c:pt>
                <c:pt idx="13">
                  <c:v>7.917803666666666</c:v>
                </c:pt>
                <c:pt idx="14">
                  <c:v>7.8555509999999966</c:v>
                </c:pt>
                <c:pt idx="15">
                  <c:v>7.9000606666666684</c:v>
                </c:pt>
                <c:pt idx="16">
                  <c:v>8.0054590000000054</c:v>
                </c:pt>
                <c:pt idx="17">
                  <c:v>7.6709563333333337</c:v>
                </c:pt>
                <c:pt idx="18">
                  <c:v>7.3829359999999982</c:v>
                </c:pt>
                <c:pt idx="19">
                  <c:v>7.4726740000000005</c:v>
                </c:pt>
                <c:pt idx="20">
                  <c:v>6.7580846666666661</c:v>
                </c:pt>
              </c:numCache>
            </c:numRef>
          </c:val>
        </c:ser>
        <c:ser>
          <c:idx val="2"/>
          <c:order val="2"/>
          <c:tx>
            <c:v>DOM+SOM, mineral soils</c:v>
          </c:tx>
          <c:spPr>
            <a:solidFill>
              <a:schemeClr val="accent1">
                <a:lumMod val="60000"/>
                <a:lumOff val="40000"/>
              </a:schemeClr>
            </a:solidFill>
            <a:ln w="12700">
              <a:noFill/>
              <a:prstDash val="solid"/>
            </a:ln>
          </c:spPr>
          <c:cat>
            <c:numRef>
              <c:f>figdat!$B$1:$T$1</c:f>
              <c:numCache>
                <c:formatCode>General</c:formatCode>
                <c:ptCount val="19"/>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numCache>
            </c:numRef>
          </c:cat>
          <c:val>
            <c:numRef>
              <c:f>'Fig7.2-1'!$M$5:$AG$5</c:f>
              <c:numCache>
                <c:formatCode>General</c:formatCode>
                <c:ptCount val="21"/>
                <c:pt idx="0">
                  <c:v>-7.5646303333333336</c:v>
                </c:pt>
                <c:pt idx="1">
                  <c:v>-7.1931530000000006</c:v>
                </c:pt>
                <c:pt idx="2">
                  <c:v>-7.3182633333333378</c:v>
                </c:pt>
                <c:pt idx="3">
                  <c:v>-7.7059913333333334</c:v>
                </c:pt>
                <c:pt idx="4">
                  <c:v>-8.6131209999999996</c:v>
                </c:pt>
                <c:pt idx="5">
                  <c:v>-9.5435816666666664</c:v>
                </c:pt>
                <c:pt idx="6">
                  <c:v>-10.486721666666666</c:v>
                </c:pt>
                <c:pt idx="7">
                  <c:v>-10.578820999999998</c:v>
                </c:pt>
                <c:pt idx="8">
                  <c:v>-10.483414333333336</c:v>
                </c:pt>
                <c:pt idx="9">
                  <c:v>-10.625406000000005</c:v>
                </c:pt>
                <c:pt idx="10">
                  <c:v>-10.16878866666667</c:v>
                </c:pt>
                <c:pt idx="11">
                  <c:v>-9.4832686666666675</c:v>
                </c:pt>
                <c:pt idx="12">
                  <c:v>-8.9798866666666726</c:v>
                </c:pt>
                <c:pt idx="13">
                  <c:v>-8.3159303333333394</c:v>
                </c:pt>
                <c:pt idx="14">
                  <c:v>-7.752590999999998</c:v>
                </c:pt>
                <c:pt idx="15">
                  <c:v>-7.9282133333333338</c:v>
                </c:pt>
                <c:pt idx="16">
                  <c:v>-7.5419996666666664</c:v>
                </c:pt>
                <c:pt idx="17">
                  <c:v>-6.2335936666666685</c:v>
                </c:pt>
                <c:pt idx="18">
                  <c:v>-6.1793820000000004</c:v>
                </c:pt>
                <c:pt idx="19">
                  <c:v>-6.281817666666667</c:v>
                </c:pt>
                <c:pt idx="20">
                  <c:v>-5.2424423333333348</c:v>
                </c:pt>
              </c:numCache>
            </c:numRef>
          </c:val>
        </c:ser>
        <c:ser>
          <c:idx val="1"/>
          <c:order val="3"/>
          <c:tx>
            <c:v>Living biomass</c:v>
          </c:tx>
          <c:spPr>
            <a:solidFill>
              <a:schemeClr val="accent5">
                <a:lumMod val="75000"/>
              </a:schemeClr>
            </a:solidFill>
            <a:ln w="12700">
              <a:noFill/>
              <a:prstDash val="solid"/>
            </a:ln>
          </c:spPr>
          <c:cat>
            <c:numRef>
              <c:f>figdat!$B$1:$T$1</c:f>
              <c:numCache>
                <c:formatCode>General</c:formatCode>
                <c:ptCount val="19"/>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numCache>
            </c:numRef>
          </c:cat>
          <c:val>
            <c:numRef>
              <c:f>'Fig7.2-1'!$M$3:$AG$3</c:f>
              <c:numCache>
                <c:formatCode>General</c:formatCode>
                <c:ptCount val="21"/>
                <c:pt idx="0">
                  <c:v>-28.049149333333315</c:v>
                </c:pt>
                <c:pt idx="1">
                  <c:v>-42.782809666666637</c:v>
                </c:pt>
                <c:pt idx="2">
                  <c:v>-35.933813666666637</c:v>
                </c:pt>
                <c:pt idx="3">
                  <c:v>-33.387639999999998</c:v>
                </c:pt>
                <c:pt idx="4">
                  <c:v>-24.459346999999983</c:v>
                </c:pt>
                <c:pt idx="5">
                  <c:v>-23.108389333333314</c:v>
                </c:pt>
                <c:pt idx="6">
                  <c:v>-31.124151666666688</c:v>
                </c:pt>
                <c:pt idx="7">
                  <c:v>-24.67758333333332</c:v>
                </c:pt>
                <c:pt idx="8">
                  <c:v>-22.431966333333325</c:v>
                </c:pt>
                <c:pt idx="9">
                  <c:v>-24.852112999999992</c:v>
                </c:pt>
                <c:pt idx="10">
                  <c:v>-26.461640333333307</c:v>
                </c:pt>
                <c:pt idx="11">
                  <c:v>-31.313021666666678</c:v>
                </c:pt>
                <c:pt idx="12">
                  <c:v>-32.142238333333339</c:v>
                </c:pt>
                <c:pt idx="13">
                  <c:v>-32.708459666666641</c:v>
                </c:pt>
                <c:pt idx="14">
                  <c:v>-34.216999666666645</c:v>
                </c:pt>
                <c:pt idx="15">
                  <c:v>-38.621062333333327</c:v>
                </c:pt>
                <c:pt idx="16">
                  <c:v>-42.444431333333327</c:v>
                </c:pt>
                <c:pt idx="17">
                  <c:v>-33.927476000000006</c:v>
                </c:pt>
                <c:pt idx="18">
                  <c:v>-38.456285999999999</c:v>
                </c:pt>
                <c:pt idx="19">
                  <c:v>-49.375641333333327</c:v>
                </c:pt>
                <c:pt idx="20">
                  <c:v>-34.312336666666639</c:v>
                </c:pt>
              </c:numCache>
            </c:numRef>
          </c:val>
        </c:ser>
        <c:gapWidth val="70"/>
        <c:overlap val="100"/>
        <c:axId val="68873216"/>
        <c:axId val="68174592"/>
      </c:barChart>
      <c:lineChart>
        <c:grouping val="standard"/>
        <c:ser>
          <c:idx val="0"/>
          <c:order val="0"/>
          <c:tx>
            <c:v>Total</c:v>
          </c:tx>
          <c:spPr>
            <a:ln w="25400">
              <a:solidFill>
                <a:schemeClr val="tx1"/>
              </a:solidFill>
              <a:prstDash val="solid"/>
            </a:ln>
          </c:spPr>
          <c:marker>
            <c:symbol val="none"/>
          </c:marker>
          <c:cat>
            <c:numRef>
              <c:f>'Fig7.2-1'!$M$2:$AG$2</c:f>
              <c:numCache>
                <c:formatCode>General</c:formatCode>
                <c:ptCount val="2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numCache>
            </c:numRef>
          </c:cat>
          <c:val>
            <c:numRef>
              <c:f>'Fig7.2-1'!$M$9:$AG$9</c:f>
              <c:numCache>
                <c:formatCode>General</c:formatCode>
                <c:ptCount val="21"/>
                <c:pt idx="0">
                  <c:v>-23.260480320333325</c:v>
                </c:pt>
                <c:pt idx="1">
                  <c:v>-37.484845453666608</c:v>
                </c:pt>
                <c:pt idx="2">
                  <c:v>-31.368154061999988</c:v>
                </c:pt>
                <c:pt idx="3">
                  <c:v>-29.666747704000002</c:v>
                </c:pt>
                <c:pt idx="4">
                  <c:v>-22.238410582666663</c:v>
                </c:pt>
                <c:pt idx="5">
                  <c:v>-22.240409090333312</c:v>
                </c:pt>
                <c:pt idx="6">
                  <c:v>-31.310180851333325</c:v>
                </c:pt>
                <c:pt idx="7">
                  <c:v>-25.588141387999983</c:v>
                </c:pt>
                <c:pt idx="8">
                  <c:v>-23.915070626666665</c:v>
                </c:pt>
                <c:pt idx="9">
                  <c:v>-26.751533909333325</c:v>
                </c:pt>
                <c:pt idx="10">
                  <c:v>-28.119356667666665</c:v>
                </c:pt>
                <c:pt idx="11">
                  <c:v>-32.480853856999993</c:v>
                </c:pt>
                <c:pt idx="12">
                  <c:v>-33.051212154666644</c:v>
                </c:pt>
                <c:pt idx="13">
                  <c:v>-33.086351428333316</c:v>
                </c:pt>
                <c:pt idx="14">
                  <c:v>-34.098111836666682</c:v>
                </c:pt>
                <c:pt idx="15">
                  <c:v>-38.632188683999999</c:v>
                </c:pt>
                <c:pt idx="16">
                  <c:v>-41.945686254999998</c:v>
                </c:pt>
                <c:pt idx="17">
                  <c:v>-32.466850812333334</c:v>
                </c:pt>
                <c:pt idx="18">
                  <c:v>-37.207431846000013</c:v>
                </c:pt>
                <c:pt idx="19">
                  <c:v>-48.15383824500001</c:v>
                </c:pt>
                <c:pt idx="20">
                  <c:v>-32.768288949333332</c:v>
                </c:pt>
              </c:numCache>
            </c:numRef>
          </c:val>
        </c:ser>
        <c:marker val="1"/>
        <c:axId val="68873216"/>
        <c:axId val="68174592"/>
      </c:lineChart>
      <c:catAx>
        <c:axId val="68873216"/>
        <c:scaling>
          <c:orientation val="minMax"/>
        </c:scaling>
        <c:axPos val="b"/>
        <c:numFmt formatCode="General" sourceLinked="1"/>
        <c:tickLblPos val="low"/>
        <c:spPr>
          <a:ln w="3175">
            <a:solidFill>
              <a:srgbClr val="000000"/>
            </a:solidFill>
            <a:prstDash val="solid"/>
          </a:ln>
        </c:spPr>
        <c:txPr>
          <a:bodyPr rot="-5400000" vert="horz"/>
          <a:lstStyle/>
          <a:p>
            <a:pPr>
              <a:defRPr sz="900" b="0" i="0" u="none" strike="noStrike" baseline="0">
                <a:solidFill>
                  <a:srgbClr val="000000"/>
                </a:solidFill>
                <a:latin typeface="Arial"/>
                <a:ea typeface="Arial"/>
                <a:cs typeface="Arial"/>
              </a:defRPr>
            </a:pPr>
            <a:endParaRPr lang="fi-FI"/>
          </a:p>
        </c:txPr>
        <c:crossAx val="68174592"/>
        <c:crossesAt val="-70"/>
        <c:auto val="1"/>
        <c:lblAlgn val="ctr"/>
        <c:lblOffset val="100"/>
        <c:tickLblSkip val="1"/>
        <c:tickMarkSkip val="1"/>
      </c:catAx>
      <c:valAx>
        <c:axId val="68174592"/>
        <c:scaling>
          <c:orientation val="minMax"/>
          <c:max val="20"/>
          <c:min val="-60"/>
        </c:scaling>
        <c:axPos val="l"/>
        <c:majorGridlines>
          <c:spPr>
            <a:ln w="3175">
              <a:solidFill>
                <a:srgbClr val="000000"/>
              </a:solidFill>
              <a:prstDash val="solid"/>
            </a:ln>
          </c:spPr>
        </c:majorGridlines>
        <c:title>
          <c:tx>
            <c:rich>
              <a:bodyPr/>
              <a:lstStyle/>
              <a:p>
                <a:pPr>
                  <a:defRPr sz="1000" b="1" i="0" u="none" strike="noStrike" baseline="0">
                    <a:solidFill>
                      <a:srgbClr val="000000"/>
                    </a:solidFill>
                    <a:latin typeface="Arial"/>
                    <a:ea typeface="Arial"/>
                    <a:cs typeface="Arial"/>
                  </a:defRPr>
                </a:pPr>
                <a:r>
                  <a:rPr lang="fi-FI" sz="1000" b="1" i="0" u="none" strike="noStrike" baseline="0">
                    <a:solidFill>
                      <a:srgbClr val="000000"/>
                    </a:solidFill>
                    <a:latin typeface="Arial"/>
                    <a:cs typeface="Arial"/>
                  </a:rPr>
                  <a:t>Emissions / removals, Tg CO</a:t>
                </a:r>
                <a:r>
                  <a:rPr lang="fi-FI" sz="1000" b="1" i="0" u="none" strike="noStrike" baseline="-25000">
                    <a:solidFill>
                      <a:srgbClr val="000000"/>
                    </a:solidFill>
                    <a:latin typeface="Arial"/>
                    <a:cs typeface="Arial"/>
                  </a:rPr>
                  <a:t>2</a:t>
                </a:r>
                <a:r>
                  <a:rPr lang="fi-FI" sz="1000" b="1" i="0" u="none" strike="noStrike" baseline="0">
                    <a:solidFill>
                      <a:srgbClr val="000000"/>
                    </a:solidFill>
                    <a:latin typeface="Arial"/>
                    <a:cs typeface="Arial"/>
                  </a:rPr>
                  <a:t> eq.</a:t>
                </a:r>
              </a:p>
            </c:rich>
          </c:tx>
          <c:layout>
            <c:manualLayout>
              <c:xMode val="edge"/>
              <c:yMode val="edge"/>
              <c:x val="7.8189236111111133E-3"/>
              <c:y val="0.1278512872628727"/>
            </c:manualLayout>
          </c:layout>
          <c:spPr>
            <a:noFill/>
            <a:ln w="25400">
              <a:noFill/>
            </a:ln>
          </c:spPr>
        </c:title>
        <c:numFmt formatCode="0" sourceLinked="0"/>
        <c:tickLblPos val="nextTo"/>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fi-FI"/>
          </a:p>
        </c:txPr>
        <c:crossAx val="68873216"/>
        <c:crosses val="autoZero"/>
        <c:crossBetween val="between"/>
      </c:valAx>
      <c:spPr>
        <a:noFill/>
        <a:ln w="12700">
          <a:solidFill>
            <a:srgbClr val="808080"/>
          </a:solidFill>
          <a:prstDash val="solid"/>
        </a:ln>
      </c:spPr>
    </c:plotArea>
    <c:legend>
      <c:legendPos val="r"/>
      <c:layout>
        <c:manualLayout>
          <c:xMode val="edge"/>
          <c:yMode val="edge"/>
          <c:x val="0.80894681571815763"/>
          <c:y val="0.26040176151761801"/>
          <c:w val="0.18598865176151771"/>
          <c:h val="0.48306605691056931"/>
        </c:manualLayout>
      </c:layout>
      <c:spPr>
        <a:noFill/>
        <a:ln w="25400">
          <a:noFill/>
        </a:ln>
      </c:spPr>
      <c:txPr>
        <a:bodyPr/>
        <a:lstStyle/>
        <a:p>
          <a:pPr>
            <a:defRPr sz="900" b="0" i="0" u="none" strike="noStrike" baseline="0">
              <a:solidFill>
                <a:srgbClr val="000000"/>
              </a:solidFill>
              <a:latin typeface="Arial"/>
              <a:ea typeface="Arial"/>
              <a:cs typeface="Arial"/>
            </a:defRPr>
          </a:pPr>
          <a:endParaRPr lang="fi-FI"/>
        </a:p>
      </c:txPr>
    </c:legend>
    <c:plotVisOnly val="1"/>
    <c:dispBlanksAs val="gap"/>
  </c:chart>
  <c:spPr>
    <a:solidFill>
      <a:srgbClr val="FFFFFF"/>
    </a:solidFill>
    <a:ln w="9525">
      <a:noFill/>
    </a:ln>
  </c:spPr>
  <c:txPr>
    <a:bodyPr/>
    <a:lstStyle/>
    <a:p>
      <a:pPr>
        <a:defRPr sz="1000" b="0" i="0" u="none" strike="noStrike" baseline="0">
          <a:solidFill>
            <a:srgbClr val="000000"/>
          </a:solidFill>
          <a:latin typeface="Arial"/>
          <a:ea typeface="Arial"/>
          <a:cs typeface="Arial"/>
        </a:defRPr>
      </a:pPr>
      <a:endParaRPr lang="fi-FI"/>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1"/>
            <a:ext cx="2944657" cy="495930"/>
          </a:xfrm>
          <a:prstGeom prst="rect">
            <a:avLst/>
          </a:prstGeom>
        </p:spPr>
        <p:txBody>
          <a:bodyPr vert="horz" lIns="92199" tIns="46099" rIns="92199" bIns="46099" rtlCol="0"/>
          <a:lstStyle>
            <a:lvl1pPr algn="l">
              <a:defRPr sz="1200"/>
            </a:lvl1pPr>
          </a:lstStyle>
          <a:p>
            <a:endParaRPr lang="en-US"/>
          </a:p>
        </p:txBody>
      </p:sp>
      <p:sp>
        <p:nvSpPr>
          <p:cNvPr id="3" name="Päivämäärän paikkamerkki 2"/>
          <p:cNvSpPr>
            <a:spLocks noGrp="1"/>
          </p:cNvSpPr>
          <p:nvPr>
            <p:ph type="dt" idx="1"/>
          </p:nvPr>
        </p:nvSpPr>
        <p:spPr>
          <a:xfrm>
            <a:off x="3848241" y="1"/>
            <a:ext cx="2944657" cy="495930"/>
          </a:xfrm>
          <a:prstGeom prst="rect">
            <a:avLst/>
          </a:prstGeom>
        </p:spPr>
        <p:txBody>
          <a:bodyPr vert="horz" lIns="92199" tIns="46099" rIns="92199" bIns="46099" rtlCol="0"/>
          <a:lstStyle>
            <a:lvl1pPr algn="r">
              <a:defRPr sz="1200"/>
            </a:lvl1pPr>
          </a:lstStyle>
          <a:p>
            <a:fld id="{D923CE5F-BD8B-49CB-ADE3-19399357BA2D}" type="datetimeFigureOut">
              <a:rPr lang="en-US" smtClean="0"/>
              <a:pPr/>
              <a:t>12/13/2011</a:t>
            </a:fld>
            <a:endParaRPr lang="en-US"/>
          </a:p>
        </p:txBody>
      </p:sp>
      <p:sp>
        <p:nvSpPr>
          <p:cNvPr id="4" name="Dian kuvan paikkamerkki 3"/>
          <p:cNvSpPr>
            <a:spLocks noGrp="1" noRot="1" noChangeAspect="1"/>
          </p:cNvSpPr>
          <p:nvPr>
            <p:ph type="sldImg" idx="2"/>
          </p:nvPr>
        </p:nvSpPr>
        <p:spPr>
          <a:xfrm>
            <a:off x="708025" y="746125"/>
            <a:ext cx="5378450" cy="3724275"/>
          </a:xfrm>
          <a:prstGeom prst="rect">
            <a:avLst/>
          </a:prstGeom>
          <a:noFill/>
          <a:ln w="12700">
            <a:solidFill>
              <a:prstClr val="black"/>
            </a:solidFill>
          </a:ln>
        </p:spPr>
        <p:txBody>
          <a:bodyPr vert="horz" lIns="92199" tIns="46099" rIns="92199" bIns="46099" rtlCol="0" anchor="ctr"/>
          <a:lstStyle/>
          <a:p>
            <a:endParaRPr lang="en-US"/>
          </a:p>
        </p:txBody>
      </p:sp>
      <p:sp>
        <p:nvSpPr>
          <p:cNvPr id="5" name="Huomautusten paikkamerkki 4"/>
          <p:cNvSpPr>
            <a:spLocks noGrp="1"/>
          </p:cNvSpPr>
          <p:nvPr>
            <p:ph type="body" sz="quarter" idx="3"/>
          </p:nvPr>
        </p:nvSpPr>
        <p:spPr>
          <a:xfrm>
            <a:off x="679290" y="4717736"/>
            <a:ext cx="5435921" cy="4468170"/>
          </a:xfrm>
          <a:prstGeom prst="rect">
            <a:avLst/>
          </a:prstGeom>
        </p:spPr>
        <p:txBody>
          <a:bodyPr vert="horz" lIns="92199" tIns="46099" rIns="92199" bIns="46099"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6" name="Alatunnisteen paikkamerkki 5"/>
          <p:cNvSpPr>
            <a:spLocks noGrp="1"/>
          </p:cNvSpPr>
          <p:nvPr>
            <p:ph type="ftr" sz="quarter" idx="4"/>
          </p:nvPr>
        </p:nvSpPr>
        <p:spPr>
          <a:xfrm>
            <a:off x="0" y="9433871"/>
            <a:ext cx="2944657" cy="495930"/>
          </a:xfrm>
          <a:prstGeom prst="rect">
            <a:avLst/>
          </a:prstGeom>
        </p:spPr>
        <p:txBody>
          <a:bodyPr vert="horz" lIns="92199" tIns="46099" rIns="92199" bIns="46099" rtlCol="0" anchor="b"/>
          <a:lstStyle>
            <a:lvl1pPr algn="l">
              <a:defRPr sz="1200"/>
            </a:lvl1pPr>
          </a:lstStyle>
          <a:p>
            <a:endParaRPr lang="en-US"/>
          </a:p>
        </p:txBody>
      </p:sp>
      <p:sp>
        <p:nvSpPr>
          <p:cNvPr id="7" name="Dian numeron paikkamerkki 6"/>
          <p:cNvSpPr>
            <a:spLocks noGrp="1"/>
          </p:cNvSpPr>
          <p:nvPr>
            <p:ph type="sldNum" sz="quarter" idx="5"/>
          </p:nvPr>
        </p:nvSpPr>
        <p:spPr>
          <a:xfrm>
            <a:off x="3848241" y="9433871"/>
            <a:ext cx="2944657" cy="495930"/>
          </a:xfrm>
          <a:prstGeom prst="rect">
            <a:avLst/>
          </a:prstGeom>
        </p:spPr>
        <p:txBody>
          <a:bodyPr vert="horz" lIns="92199" tIns="46099" rIns="92199" bIns="46099" rtlCol="0" anchor="b"/>
          <a:lstStyle>
            <a:lvl1pPr algn="r">
              <a:defRPr sz="1200"/>
            </a:lvl1pPr>
          </a:lstStyle>
          <a:p>
            <a:fld id="{C0454011-100B-4C30-B193-D4F48F7FA4F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en.wikipedia.org/wiki/Carbon_credit" TargetMode="External"/><Relationship Id="rId2" Type="http://schemas.openxmlformats.org/officeDocument/2006/relationships/slide" Target="../slides/slide15.xml"/><Relationship Id="rId1" Type="http://schemas.openxmlformats.org/officeDocument/2006/relationships/notesMaster" Target="../notesMasters/notesMaster1.xml"/><Relationship Id="rId5" Type="http://schemas.openxmlformats.org/officeDocument/2006/relationships/hyperlink" Target="http://en.wikipedia.org/wiki/United_Nations_Framework_Convention_on_Climate_Change#Annex_I_countries" TargetMode="External"/><Relationship Id="rId4" Type="http://schemas.openxmlformats.org/officeDocument/2006/relationships/hyperlink" Target="http://en.wikipedia.org/wiki/Carbon_sink"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normAutofit/>
          </a:bodyPr>
          <a:lstStyle/>
          <a:p>
            <a:endParaRPr lang="en-US"/>
          </a:p>
        </p:txBody>
      </p:sp>
      <p:sp>
        <p:nvSpPr>
          <p:cNvPr id="4" name="Dian numeron paikkamerkki 3"/>
          <p:cNvSpPr>
            <a:spLocks noGrp="1"/>
          </p:cNvSpPr>
          <p:nvPr>
            <p:ph type="sldNum" sz="quarter" idx="10"/>
          </p:nvPr>
        </p:nvSpPr>
        <p:spPr/>
        <p:txBody>
          <a:bodyPr/>
          <a:lstStyle/>
          <a:p>
            <a:fld id="{C0454011-100B-4C30-B193-D4F48F7FA4F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normAutofit/>
          </a:bodyPr>
          <a:lstStyle/>
          <a:p>
            <a:pPr defTabSz="921990">
              <a:defRPr/>
            </a:pPr>
            <a:r>
              <a:rPr lang="fi-FI" kern="0" dirty="0" smtClean="0"/>
              <a:t>In general the </a:t>
            </a:r>
            <a:r>
              <a:rPr lang="fi-FI" kern="0" dirty="0" err="1" smtClean="0"/>
              <a:t>same</a:t>
            </a:r>
            <a:r>
              <a:rPr lang="fi-FI" kern="0" dirty="0" smtClean="0"/>
              <a:t> </a:t>
            </a:r>
            <a:r>
              <a:rPr lang="fi-FI" kern="0" dirty="0" err="1" smtClean="0"/>
              <a:t>methods</a:t>
            </a:r>
            <a:r>
              <a:rPr lang="fi-FI" kern="0" dirty="0" smtClean="0"/>
              <a:t> </a:t>
            </a:r>
            <a:r>
              <a:rPr lang="fi-FI" kern="0" dirty="0" err="1" smtClean="0"/>
              <a:t>that</a:t>
            </a:r>
            <a:r>
              <a:rPr lang="fi-FI" kern="0" dirty="0" smtClean="0"/>
              <a:t> </a:t>
            </a:r>
            <a:r>
              <a:rPr lang="fi-FI" kern="0" dirty="0" err="1" smtClean="0"/>
              <a:t>are</a:t>
            </a:r>
            <a:r>
              <a:rPr lang="fi-FI" kern="0" dirty="0" smtClean="0"/>
              <a:t> </a:t>
            </a:r>
            <a:r>
              <a:rPr lang="fi-FI" kern="0" dirty="0" err="1" smtClean="0"/>
              <a:t>used</a:t>
            </a:r>
            <a:endParaRPr lang="fi-FI" kern="0" dirty="0" smtClean="0"/>
          </a:p>
          <a:p>
            <a:pPr defTabSz="921990">
              <a:defRPr/>
            </a:pPr>
            <a:endParaRPr lang="en-GB" kern="0" dirty="0" smtClean="0"/>
          </a:p>
          <a:p>
            <a:r>
              <a:rPr lang="en-GB" kern="0" dirty="0" smtClean="0"/>
              <a:t>Tier 1 method provided in IPCC GPG LULUCF assumes no change in litter, dead wood and soil organic C pools</a:t>
            </a:r>
          </a:p>
          <a:p>
            <a:r>
              <a:rPr lang="en-GB" kern="0" dirty="0" smtClean="0"/>
              <a:t>More sophisticated methods should be used in </a:t>
            </a:r>
            <a:r>
              <a:rPr lang="en-GB" kern="0" dirty="0" err="1" smtClean="0"/>
              <a:t>Kp</a:t>
            </a:r>
            <a:r>
              <a:rPr lang="en-GB" kern="0" dirty="0" smtClean="0"/>
              <a:t> reporting (simple methods like default emissions factor and area data is not enough) </a:t>
            </a:r>
          </a:p>
          <a:p>
            <a:endParaRPr lang="en-GB" kern="0" dirty="0" smtClean="0"/>
          </a:p>
          <a:p>
            <a:r>
              <a:rPr lang="en-GB" kern="0" dirty="0" smtClean="0"/>
              <a:t>Tier 1 methods for DOM and soil organic C pools (no change as a default) can be applied if activity is not a key category</a:t>
            </a:r>
            <a:endParaRPr lang="en-US" dirty="0"/>
          </a:p>
        </p:txBody>
      </p:sp>
      <p:sp>
        <p:nvSpPr>
          <p:cNvPr id="4" name="Dian numeron paikkamerkki 3"/>
          <p:cNvSpPr>
            <a:spLocks noGrp="1"/>
          </p:cNvSpPr>
          <p:nvPr>
            <p:ph type="sldNum" sz="quarter" idx="10"/>
          </p:nvPr>
        </p:nvSpPr>
        <p:spPr/>
        <p:txBody>
          <a:bodyPr/>
          <a:lstStyle/>
          <a:p>
            <a:fld id="{C0454011-100B-4C30-B193-D4F48F7FA4F0}" type="slidenum">
              <a:rPr lang="en-US" smtClean="0"/>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normAutofit/>
          </a:bodyPr>
          <a:lstStyle/>
          <a:p>
            <a:r>
              <a:rPr lang="en-US" dirty="0" smtClean="0"/>
              <a:t>In net-net accounting emissions in a reporting</a:t>
            </a:r>
            <a:r>
              <a:rPr lang="en-US" baseline="0" dirty="0" smtClean="0"/>
              <a:t> year during the CP are compared to emissions in base year (1990)</a:t>
            </a:r>
          </a:p>
          <a:p>
            <a:r>
              <a:rPr lang="en-US" baseline="0" dirty="0" smtClean="0"/>
              <a:t>In gross-net accounting </a:t>
            </a:r>
          </a:p>
          <a:p>
            <a:endParaRPr lang="en-US" baseline="0" dirty="0" smtClean="0"/>
          </a:p>
          <a:p>
            <a:pPr defTabSz="921990"/>
            <a:r>
              <a:rPr lang="en-US" baseline="0" dirty="0" err="1" smtClean="0"/>
              <a:t>RMU:</a:t>
            </a:r>
            <a:r>
              <a:rPr lang="en-US" dirty="0" err="1" smtClean="0"/>
              <a:t>tradable</a:t>
            </a:r>
            <a:r>
              <a:rPr lang="en-US" dirty="0" smtClean="0"/>
              <a:t> </a:t>
            </a:r>
            <a:r>
              <a:rPr lang="en-US" dirty="0" smtClean="0">
                <a:hlinkClick r:id="rId3" action="ppaction://hlinkfile" tooltip="Carbon credit"/>
              </a:rPr>
              <a:t>carbon credit</a:t>
            </a:r>
            <a:r>
              <a:rPr lang="en-US" dirty="0" smtClean="0"/>
              <a:t> or 'Kyoto unit' representing an allowance to emit one metric </a:t>
            </a:r>
            <a:r>
              <a:rPr lang="en-US" dirty="0" err="1" smtClean="0"/>
              <a:t>tonne</a:t>
            </a:r>
            <a:r>
              <a:rPr lang="en-US" dirty="0" smtClean="0"/>
              <a:t> of greenhouse gases absorbed by a removal or </a:t>
            </a:r>
            <a:r>
              <a:rPr lang="en-US" dirty="0" smtClean="0">
                <a:hlinkClick r:id="rId4" action="ppaction://hlinkfile" tooltip="Carbon sink"/>
              </a:rPr>
              <a:t>Carbon sink</a:t>
            </a:r>
            <a:r>
              <a:rPr lang="en-US" dirty="0" smtClean="0"/>
              <a:t> activity in an </a:t>
            </a:r>
            <a:r>
              <a:rPr lang="en-US" dirty="0" smtClean="0">
                <a:hlinkClick r:id="rId5" action="ppaction://hlinkfile" tooltip="United Nations Framework Convention on Climate Change"/>
              </a:rPr>
              <a:t>Annex I country</a:t>
            </a:r>
            <a:r>
              <a:rPr lang="en-US" dirty="0" smtClean="0"/>
              <a:t>. When sinks have resulted in the net removal of greenhouse gases from the atmosphere, Annex I Parties can issue removal units </a:t>
            </a:r>
          </a:p>
          <a:p>
            <a:endParaRPr lang="en-US" dirty="0" smtClean="0"/>
          </a:p>
          <a:p>
            <a:endParaRPr lang="en-US" dirty="0" smtClean="0"/>
          </a:p>
          <a:p>
            <a:r>
              <a:rPr lang="en-US" dirty="0" smtClean="0"/>
              <a:t>FM cap is a</a:t>
            </a:r>
            <a:r>
              <a:rPr lang="en-US" baseline="0" dirty="0" smtClean="0"/>
              <a:t> country specific maximum amount that a Party can use FM sinks (credits) in order to meet it’s emission reduction targets (calculated as 3 percent from total emissions in base year without LULUCF or 15% of FM sink, which ever is smaller.</a:t>
            </a:r>
            <a:endParaRPr lang="en-US" dirty="0"/>
          </a:p>
        </p:txBody>
      </p:sp>
      <p:sp>
        <p:nvSpPr>
          <p:cNvPr id="4" name="Dian numeron paikkamerkki 3"/>
          <p:cNvSpPr>
            <a:spLocks noGrp="1"/>
          </p:cNvSpPr>
          <p:nvPr>
            <p:ph type="sldNum" sz="quarter" idx="10"/>
          </p:nvPr>
        </p:nvSpPr>
        <p:spPr/>
        <p:txBody>
          <a:bodyPr/>
          <a:lstStyle/>
          <a:p>
            <a:fld id="{C0454011-100B-4C30-B193-D4F48F7FA4F0}" type="slidenum">
              <a:rPr lang="en-US" smtClean="0"/>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normAutofit/>
          </a:bodyPr>
          <a:lstStyle/>
          <a:p>
            <a:r>
              <a:rPr lang="en-US" dirty="0" smtClean="0"/>
              <a:t>Note that the definition for forest land used under the Convention reporting differs from that used for Kyoto Protocol reporting. Finland prefers to report for UNFCCC all forest land under Forest land category. All forests are considered as managed land </a:t>
            </a:r>
          </a:p>
          <a:p>
            <a:endParaRPr lang="en-US" dirty="0" smtClean="0"/>
          </a:p>
          <a:p>
            <a:pPr defTabSz="921990">
              <a:defRPr/>
            </a:pPr>
            <a:r>
              <a:rPr lang="en-GB" dirty="0" smtClean="0"/>
              <a:t>The NFI measures one fifth of the sample plots of one forest inventory cycle during a year. </a:t>
            </a:r>
            <a:r>
              <a:rPr lang="en-GB" b="1" dirty="0" smtClean="0"/>
              <a:t>This causes that the representativeness of one sample plot is much higher for the most recent years than for the previous ones</a:t>
            </a:r>
            <a:r>
              <a:rPr lang="en-GB" dirty="0" smtClean="0"/>
              <a:t>. The number of the sample plots for the last years of the commitment period will be increased, provided resources will be available, to improve the accuracy of the estimates for these years. The argument for applying NFI data is that it is the only continuous inventory and monitoring system in Finland that covers all land uses and gives reliable estimates for the land-use areas and tree growth. It is also a system, which can produce the input data for the soil model. </a:t>
            </a:r>
            <a:endParaRPr lang="fi-FI" dirty="0" smtClean="0"/>
          </a:p>
          <a:p>
            <a:endParaRPr lang="en-US" dirty="0"/>
          </a:p>
        </p:txBody>
      </p:sp>
      <p:sp>
        <p:nvSpPr>
          <p:cNvPr id="4" name="Dian numeron paikkamerkki 3"/>
          <p:cNvSpPr>
            <a:spLocks noGrp="1"/>
          </p:cNvSpPr>
          <p:nvPr>
            <p:ph type="sldNum" sz="quarter" idx="10"/>
          </p:nvPr>
        </p:nvSpPr>
        <p:spPr/>
        <p:txBody>
          <a:bodyPr/>
          <a:lstStyle/>
          <a:p>
            <a:fld id="{C0454011-100B-4C30-B193-D4F48F7FA4F0}" type="slidenum">
              <a:rPr lang="en-US" smtClean="0"/>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normAutofit/>
          </a:bodyPr>
          <a:lstStyle/>
          <a:p>
            <a:r>
              <a:rPr lang="en-US" dirty="0" smtClean="0"/>
              <a:t>The biggest</a:t>
            </a:r>
            <a:r>
              <a:rPr lang="en-US" baseline="0" dirty="0" smtClean="0"/>
              <a:t> sinks are forests, Other land use classes act as a net source of emissions. In total LULUCF sector was a sink of around 21 million tons in 2010 (</a:t>
            </a:r>
            <a:r>
              <a:rPr lang="en-US" baseline="0" dirty="0" err="1" smtClean="0"/>
              <a:t>dop</a:t>
            </a:r>
            <a:r>
              <a:rPr lang="en-US" baseline="0" dirty="0" smtClean="0"/>
              <a:t> of 40 percent compared to year before, when the sink was over 35 Million tons).</a:t>
            </a:r>
            <a:endParaRPr lang="en-US" dirty="0"/>
          </a:p>
        </p:txBody>
      </p:sp>
      <p:sp>
        <p:nvSpPr>
          <p:cNvPr id="4" name="Dian numeron paikkamerkki 3"/>
          <p:cNvSpPr>
            <a:spLocks noGrp="1"/>
          </p:cNvSpPr>
          <p:nvPr>
            <p:ph type="sldNum" sz="quarter" idx="10"/>
          </p:nvPr>
        </p:nvSpPr>
        <p:spPr/>
        <p:txBody>
          <a:bodyPr/>
          <a:lstStyle/>
          <a:p>
            <a:fld id="{C0454011-100B-4C30-B193-D4F48F7FA4F0}" type="slidenum">
              <a:rPr lang="en-US" smtClean="0"/>
              <a:pPr/>
              <a:t>18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normAutofit/>
          </a:bodyPr>
          <a:lstStyle/>
          <a:p>
            <a:r>
              <a:rPr lang="en-US" dirty="0" smtClean="0"/>
              <a:t>Also forests</a:t>
            </a:r>
            <a:r>
              <a:rPr lang="en-US" baseline="0" dirty="0" smtClean="0"/>
              <a:t> in national parks and other nature conservation areas are included</a:t>
            </a:r>
          </a:p>
          <a:p>
            <a:endParaRPr lang="en-GB" dirty="0" smtClean="0"/>
          </a:p>
          <a:p>
            <a:r>
              <a:rPr lang="en-GB" dirty="0" smtClean="0"/>
              <a:t>Method 1 (broad area identification) </a:t>
            </a:r>
            <a:endParaRPr lang="en-US" baseline="0" dirty="0" smtClean="0"/>
          </a:p>
          <a:p>
            <a:endParaRPr lang="en-US" dirty="0" smtClean="0">
              <a:sym typeface="Wingdings" pitchFamily="2" charset="2"/>
            </a:endParaRPr>
          </a:p>
          <a:p>
            <a:r>
              <a:rPr lang="en-US" dirty="0" smtClean="0">
                <a:sym typeface="Wingdings" pitchFamily="2" charset="2"/>
              </a:rPr>
              <a:t></a:t>
            </a:r>
            <a:r>
              <a:rPr lang="en-GB" dirty="0" smtClean="0"/>
              <a:t>Forest land is defined as land with a tree crown cover, or equivalent stocking level, of more than 10% and an area of more than 0.25 ha in South Finland and 0.5 ha in North Finland. The trees should be able to reach a minimum height of 5 m at maturity in situ.</a:t>
            </a:r>
            <a:endParaRPr lang="en-US" baseline="0" dirty="0" smtClean="0"/>
          </a:p>
          <a:p>
            <a:endParaRPr lang="en-US" baseline="0" dirty="0" smtClean="0"/>
          </a:p>
          <a:p>
            <a:r>
              <a:rPr lang="en-US" baseline="0" dirty="0" smtClean="0"/>
              <a:t>Other small sources of emissions Nitrogen </a:t>
            </a:r>
            <a:r>
              <a:rPr lang="en-US" baseline="0" dirty="0" err="1" smtClean="0"/>
              <a:t>fertilisation</a:t>
            </a:r>
            <a:r>
              <a:rPr lang="en-US" baseline="0" dirty="0" smtClean="0"/>
              <a:t>, forest fires</a:t>
            </a:r>
            <a:endParaRPr lang="en-US" dirty="0"/>
          </a:p>
        </p:txBody>
      </p:sp>
      <p:sp>
        <p:nvSpPr>
          <p:cNvPr id="4" name="Dian numeron paikkamerkki 3"/>
          <p:cNvSpPr>
            <a:spLocks noGrp="1"/>
          </p:cNvSpPr>
          <p:nvPr>
            <p:ph type="sldNum" sz="quarter" idx="10"/>
          </p:nvPr>
        </p:nvSpPr>
        <p:spPr/>
        <p:txBody>
          <a:bodyPr/>
          <a:lstStyle/>
          <a:p>
            <a:fld id="{C0454011-100B-4C30-B193-D4F48F7FA4F0}" type="slidenum">
              <a:rPr lang="en-US" smtClean="0"/>
              <a:pPr/>
              <a:t>19</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normAutofit/>
          </a:bodyPr>
          <a:lstStyle/>
          <a:p>
            <a:pPr defTabSz="921990">
              <a:defRPr/>
            </a:pPr>
            <a:r>
              <a:rPr lang="en-GB" dirty="0" smtClean="0"/>
              <a:t>This source category includes CO</a:t>
            </a:r>
            <a:r>
              <a:rPr lang="en-GB" baseline="-25000" dirty="0" smtClean="0"/>
              <a:t>2</a:t>
            </a:r>
            <a:r>
              <a:rPr lang="en-GB" dirty="0" smtClean="0"/>
              <a:t> emissions from changes in carbon stock ­in living biomass, litter and dead wood (DOM) and soil organic matter (SOM) in Forest land remaining Forest land (CRF 5.A 1) and Lands converted to Forest land (CRF 5.A 2). </a:t>
            </a:r>
          </a:p>
          <a:p>
            <a:pPr defTabSz="921990">
              <a:defRPr/>
            </a:pPr>
            <a:endParaRPr lang="en-GB" dirty="0" smtClean="0"/>
          </a:p>
          <a:p>
            <a:r>
              <a:rPr lang="en-GB" dirty="0" smtClean="0"/>
              <a:t>The most important quantity of the total sink in Forest land is the net removals in tree biomass -34.3 </a:t>
            </a:r>
            <a:r>
              <a:rPr lang="en-GB" dirty="0" err="1" smtClean="0"/>
              <a:t>Tg</a:t>
            </a:r>
            <a:r>
              <a:rPr lang="en-GB" dirty="0" smtClean="0"/>
              <a:t> CO</a:t>
            </a:r>
            <a:r>
              <a:rPr lang="en-GB" baseline="-25000" dirty="0" smtClean="0"/>
              <a:t>2</a:t>
            </a:r>
            <a:r>
              <a:rPr lang="en-GB" dirty="0" smtClean="0"/>
              <a:t>. Minerals soils (DOM+SOM) were also a net sink of 5.2 </a:t>
            </a:r>
            <a:r>
              <a:rPr lang="en-GB" dirty="0" err="1" smtClean="0"/>
              <a:t>Tg</a:t>
            </a:r>
            <a:r>
              <a:rPr lang="en-GB" dirty="0" smtClean="0"/>
              <a:t> CO</a:t>
            </a:r>
            <a:r>
              <a:rPr lang="en-GB" baseline="-25000" dirty="0" smtClean="0"/>
              <a:t>2</a:t>
            </a:r>
            <a:r>
              <a:rPr lang="en-GB" dirty="0" smtClean="0"/>
              <a:t>, whereas organic soils (DOM+SOM) were a net source of 6.8 </a:t>
            </a:r>
            <a:r>
              <a:rPr lang="en-GB" dirty="0" err="1" smtClean="0"/>
              <a:t>Tg</a:t>
            </a:r>
            <a:r>
              <a:rPr lang="en-GB" dirty="0" smtClean="0"/>
              <a:t> CO</a:t>
            </a:r>
            <a:r>
              <a:rPr lang="en-GB" baseline="-25000" dirty="0" smtClean="0"/>
              <a:t>2</a:t>
            </a:r>
            <a:endParaRPr lang="en-US" dirty="0"/>
          </a:p>
        </p:txBody>
      </p:sp>
      <p:sp>
        <p:nvSpPr>
          <p:cNvPr id="4" name="Dian numeron paikkamerkki 3"/>
          <p:cNvSpPr>
            <a:spLocks noGrp="1"/>
          </p:cNvSpPr>
          <p:nvPr>
            <p:ph type="sldNum" sz="quarter" idx="10"/>
          </p:nvPr>
        </p:nvSpPr>
        <p:spPr/>
        <p:txBody>
          <a:bodyPr/>
          <a:lstStyle/>
          <a:p>
            <a:fld id="{C0454011-100B-4C30-B193-D4F48F7FA4F0}" type="slidenum">
              <a:rPr lang="en-US" smtClean="0"/>
              <a:pPr/>
              <a:t>20</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normAutofit/>
          </a:bodyPr>
          <a:lstStyle/>
          <a:p>
            <a:r>
              <a:rPr lang="en-GB" dirty="0" smtClean="0"/>
              <a:t>. The land use at the end of 1989 for each sample plot has been derived from the information of land use and land-use changes assessed in the field and with aerial photos, satellite images and digital map data</a:t>
            </a:r>
          </a:p>
          <a:p>
            <a:endParaRPr lang="en-GB" dirty="0" smtClean="0"/>
          </a:p>
          <a:p>
            <a:r>
              <a:rPr lang="en-GB" dirty="0" smtClean="0"/>
              <a:t>The area subject to AR was 166,707 ha in the end of the third year of the commitment period </a:t>
            </a:r>
          </a:p>
          <a:p>
            <a:endParaRPr lang="en-GB" dirty="0" smtClean="0"/>
          </a:p>
          <a:p>
            <a:r>
              <a:rPr lang="en-GB" dirty="0" smtClean="0"/>
              <a:t>At the end of 2010, the area deforested since 1 January 1990 was 323,900  ha </a:t>
            </a:r>
            <a:r>
              <a:rPr lang="en-GB" dirty="0" smtClean="0">
                <a:sym typeface="Wingdings" pitchFamily="2" charset="2"/>
              </a:rPr>
              <a:t></a:t>
            </a:r>
            <a:r>
              <a:rPr lang="en-GB" dirty="0" smtClean="0"/>
              <a:t>Transition from forest to built-up land and infrastructure, that is land-use changes from forest land to settlements, has been the most important activity under deforestation</a:t>
            </a:r>
          </a:p>
          <a:p>
            <a:endParaRPr lang="en-GB" dirty="0" smtClean="0"/>
          </a:p>
          <a:p>
            <a:r>
              <a:rPr lang="en-GB" dirty="0" smtClean="0"/>
              <a:t>Finland implements the Reporting Method 1 for lands subject to Article 3.3 and Article 3.4 activities. The area of Finland is divided in two regions of which Region 1 covers the southern part of Finland and Region 2 the northern part of Finland (Figure 11.2‑1). </a:t>
            </a:r>
            <a:endParaRPr lang="en-US" dirty="0"/>
          </a:p>
        </p:txBody>
      </p:sp>
      <p:sp>
        <p:nvSpPr>
          <p:cNvPr id="4" name="Dian numeron paikkamerkki 3"/>
          <p:cNvSpPr>
            <a:spLocks noGrp="1"/>
          </p:cNvSpPr>
          <p:nvPr>
            <p:ph type="sldNum" sz="quarter" idx="10"/>
          </p:nvPr>
        </p:nvSpPr>
        <p:spPr/>
        <p:txBody>
          <a:bodyPr/>
          <a:lstStyle/>
          <a:p>
            <a:fld id="{C0454011-100B-4C30-B193-D4F48F7FA4F0}" type="slidenum">
              <a:rPr lang="en-US" smtClean="0"/>
              <a:pPr/>
              <a:t>21</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normAutofit/>
          </a:bodyPr>
          <a:lstStyle/>
          <a:p>
            <a:endParaRPr lang="en-US" dirty="0"/>
          </a:p>
        </p:txBody>
      </p:sp>
      <p:sp>
        <p:nvSpPr>
          <p:cNvPr id="4" name="Dian numeron paikkamerkki 3"/>
          <p:cNvSpPr>
            <a:spLocks noGrp="1"/>
          </p:cNvSpPr>
          <p:nvPr>
            <p:ph type="sldNum" sz="quarter" idx="10"/>
          </p:nvPr>
        </p:nvSpPr>
        <p:spPr/>
        <p:txBody>
          <a:bodyPr/>
          <a:lstStyle/>
          <a:p>
            <a:fld id="{C0454011-100B-4C30-B193-D4F48F7FA4F0}"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normAutofit/>
          </a:bodyPr>
          <a:lstStyle/>
          <a:p>
            <a:endParaRPr lang="en-US"/>
          </a:p>
        </p:txBody>
      </p:sp>
      <p:sp>
        <p:nvSpPr>
          <p:cNvPr id="4" name="Dian numeron paikkamerkki 3"/>
          <p:cNvSpPr>
            <a:spLocks noGrp="1"/>
          </p:cNvSpPr>
          <p:nvPr>
            <p:ph type="sldNum" sz="quarter" idx="10"/>
          </p:nvPr>
        </p:nvSpPr>
        <p:spPr/>
        <p:txBody>
          <a:bodyPr/>
          <a:lstStyle/>
          <a:p>
            <a:fld id="{C0454011-100B-4C30-B193-D4F48F7FA4F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normAutofit/>
          </a:bodyPr>
          <a:lstStyle/>
          <a:p>
            <a:r>
              <a:rPr lang="en-US" dirty="0" smtClean="0"/>
              <a:t>Convention does not set a numeric</a:t>
            </a:r>
            <a:r>
              <a:rPr lang="en-US" baseline="0" dirty="0" smtClean="0"/>
              <a:t> values for targets, but obligates Annex 1 Parties (developed  countries) to report  emissions and removals of GHGs</a:t>
            </a:r>
          </a:p>
          <a:p>
            <a:endParaRPr lang="en-US" dirty="0" smtClean="0"/>
          </a:p>
          <a:p>
            <a:r>
              <a:rPr lang="en-US" dirty="0" smtClean="0"/>
              <a:t>The Kyoto Protocol is an international agreement linked to the UNFCCC . </a:t>
            </a:r>
            <a:br>
              <a:rPr lang="en-US" dirty="0" smtClean="0"/>
            </a:br>
            <a:r>
              <a:rPr lang="en-US" dirty="0" smtClean="0"/>
              <a:t/>
            </a:r>
            <a:br>
              <a:rPr lang="en-US" dirty="0" smtClean="0"/>
            </a:br>
            <a:r>
              <a:rPr lang="en-US" dirty="0" smtClean="0"/>
              <a:t>Each Annex I Party has a specific emissions target inscribed in Annex B</a:t>
            </a:r>
            <a:br>
              <a:rPr lang="en-US" dirty="0" smtClean="0"/>
            </a:br>
            <a:r>
              <a:rPr lang="en-US" dirty="0" smtClean="0"/>
              <a:t>to the Kyoto Protocol, which is set relative to its emissions of GHGs in its base year (1990)</a:t>
            </a:r>
          </a:p>
          <a:p>
            <a:r>
              <a:rPr lang="en-US" dirty="0" smtClean="0"/>
              <a:t>The Kyoto Protocol allows Annex I Parties to add to and subtract from their initial assigned amount, in effect changing the level of their allowed emissions over the commitment period, through LULUCF activities and</a:t>
            </a:r>
          </a:p>
          <a:p>
            <a:r>
              <a:rPr lang="en-US" dirty="0" smtClean="0"/>
              <a:t>through participation in the Kyoto mechanisms. Through these activities, Parties may generate, cancel, acquire or transfer emission allowances, which will raise or lower their assigned amount.</a:t>
            </a:r>
            <a:br>
              <a:rPr lang="en-US" dirty="0" smtClean="0"/>
            </a:br>
            <a:r>
              <a:rPr lang="en-US" dirty="0" smtClean="0"/>
              <a:t/>
            </a:r>
            <a:br>
              <a:rPr lang="en-US" dirty="0" smtClean="0"/>
            </a:br>
            <a:r>
              <a:rPr lang="en-US" dirty="0" smtClean="0"/>
              <a:t>In Finland </a:t>
            </a:r>
            <a:r>
              <a:rPr lang="en-US" dirty="0" err="1" smtClean="0"/>
              <a:t>Statisfic</a:t>
            </a:r>
            <a:r>
              <a:rPr lang="en-US" dirty="0" smtClean="0"/>
              <a:t> Finland is responsible</a:t>
            </a:r>
            <a:r>
              <a:rPr lang="en-US" baseline="0" dirty="0" smtClean="0"/>
              <a:t> for the GHG inventories. Other </a:t>
            </a:r>
            <a:r>
              <a:rPr lang="en-US" baseline="0" dirty="0" err="1" smtClean="0"/>
              <a:t>organisations</a:t>
            </a:r>
            <a:r>
              <a:rPr lang="en-US" baseline="0" dirty="0" smtClean="0"/>
              <a:t> involved are Finnish forest research institute, </a:t>
            </a:r>
            <a:r>
              <a:rPr lang="en-US" baseline="0" dirty="0" err="1" smtClean="0"/>
              <a:t>Agrifood</a:t>
            </a:r>
            <a:r>
              <a:rPr lang="en-US" baseline="0" dirty="0" smtClean="0"/>
              <a:t> Finland, VTT, SYKE and ministries (Ministry of Environment, Ministry </a:t>
            </a:r>
            <a:r>
              <a:rPr lang="en-US" baseline="0" dirty="0" err="1" smtClean="0"/>
              <a:t>og</a:t>
            </a:r>
            <a:r>
              <a:rPr lang="en-US" baseline="0" dirty="0" smtClean="0"/>
              <a:t> Agriculture and Forestry)</a:t>
            </a:r>
          </a:p>
          <a:p>
            <a:r>
              <a:rPr lang="en-US" dirty="0" smtClean="0"/>
              <a:t/>
            </a:r>
            <a:br>
              <a:rPr lang="en-US" dirty="0" smtClean="0"/>
            </a:br>
            <a:endParaRPr lang="en-US" dirty="0"/>
          </a:p>
        </p:txBody>
      </p:sp>
      <p:sp>
        <p:nvSpPr>
          <p:cNvPr id="4" name="Dian numeron paikkamerkki 3"/>
          <p:cNvSpPr>
            <a:spLocks noGrp="1"/>
          </p:cNvSpPr>
          <p:nvPr>
            <p:ph type="sldNum" sz="quarter" idx="10"/>
          </p:nvPr>
        </p:nvSpPr>
        <p:spPr/>
        <p:txBody>
          <a:bodyPr/>
          <a:lstStyle/>
          <a:p>
            <a:fld id="{C0454011-100B-4C30-B193-D4F48F7FA4F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normAutofit/>
          </a:bodyPr>
          <a:lstStyle/>
          <a:p>
            <a:endParaRPr lang="en-US" dirty="0" smtClean="0"/>
          </a:p>
          <a:p>
            <a:r>
              <a:rPr lang="en-US" dirty="0" smtClean="0"/>
              <a:t>QA requirements: Timeliness (report in due time), completeness (all the C pools and emissions sources required is reported), comparability (methodology follows those  methods provided in IPCC GLs), consistency (time series consistency: recalculation), accuracy (no over or under estimations, uncertainty evaluation) and transparency (calculations are transparently described)</a:t>
            </a:r>
          </a:p>
          <a:p>
            <a:endParaRPr lang="en-US" dirty="0" smtClean="0"/>
          </a:p>
          <a:p>
            <a:r>
              <a:rPr lang="en-US" dirty="0" smtClean="0"/>
              <a:t>Adjustments: ERT can calculate a new more conservative (bigger emissions or smaller sink for CP year) figure, if needed</a:t>
            </a:r>
            <a:endParaRPr lang="en-US" dirty="0"/>
          </a:p>
        </p:txBody>
      </p:sp>
      <p:sp>
        <p:nvSpPr>
          <p:cNvPr id="4" name="Dian numeron paikkamerkki 3"/>
          <p:cNvSpPr>
            <a:spLocks noGrp="1"/>
          </p:cNvSpPr>
          <p:nvPr>
            <p:ph type="sldNum" sz="quarter" idx="10"/>
          </p:nvPr>
        </p:nvSpPr>
        <p:spPr/>
        <p:txBody>
          <a:bodyPr/>
          <a:lstStyle/>
          <a:p>
            <a:fld id="{C0454011-100B-4C30-B193-D4F48F7FA4F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normAutofit/>
          </a:bodyPr>
          <a:lstStyle/>
          <a:p>
            <a:pPr marL="0" lvl="1" defTabSz="921990">
              <a:defRPr/>
            </a:pPr>
            <a:r>
              <a:rPr lang="fi-FI" sz="2000" dirty="0" smtClean="0"/>
              <a:t>E.G </a:t>
            </a:r>
            <a:r>
              <a:rPr lang="fi-FI" sz="2000" dirty="0" err="1" smtClean="0"/>
              <a:t>forest</a:t>
            </a:r>
            <a:r>
              <a:rPr lang="fi-FI" sz="2000" dirty="0" smtClean="0"/>
              <a:t> </a:t>
            </a:r>
            <a:r>
              <a:rPr lang="fi-FI" sz="2000" dirty="0" err="1" smtClean="0"/>
              <a:t>land</a:t>
            </a:r>
            <a:r>
              <a:rPr lang="fi-FI" sz="2000" dirty="0" smtClean="0"/>
              <a:t> </a:t>
            </a:r>
            <a:r>
              <a:rPr lang="fi-FI" sz="2000" dirty="0" err="1" smtClean="0"/>
              <a:t>that</a:t>
            </a:r>
            <a:r>
              <a:rPr lang="fi-FI" sz="2000" dirty="0" smtClean="0"/>
              <a:t> </a:t>
            </a:r>
            <a:r>
              <a:rPr lang="fi-FI" sz="2000" dirty="0" err="1" smtClean="0"/>
              <a:t>has</a:t>
            </a:r>
            <a:r>
              <a:rPr lang="fi-FI" sz="2000" dirty="0" smtClean="0"/>
              <a:t> </a:t>
            </a:r>
            <a:r>
              <a:rPr lang="fi-FI" sz="2000" dirty="0" err="1" smtClean="0"/>
              <a:t>been</a:t>
            </a:r>
            <a:r>
              <a:rPr lang="fi-FI" sz="2000" dirty="0" smtClean="0"/>
              <a:t> </a:t>
            </a:r>
            <a:r>
              <a:rPr lang="fi-FI" sz="2000" dirty="0" err="1" smtClean="0"/>
              <a:t>forest</a:t>
            </a:r>
            <a:r>
              <a:rPr lang="fi-FI" sz="2000" dirty="0" smtClean="0"/>
              <a:t> </a:t>
            </a:r>
            <a:r>
              <a:rPr lang="fi-FI" sz="2000" dirty="0" err="1" smtClean="0"/>
              <a:t>land</a:t>
            </a:r>
            <a:r>
              <a:rPr lang="fi-FI" sz="2000" dirty="0" smtClean="0"/>
              <a:t> for </a:t>
            </a:r>
            <a:r>
              <a:rPr lang="fi-FI" sz="2000" dirty="0" err="1" smtClean="0"/>
              <a:t>over</a:t>
            </a:r>
            <a:r>
              <a:rPr lang="fi-FI" sz="2000" dirty="0" smtClean="0"/>
              <a:t> 20 </a:t>
            </a:r>
            <a:r>
              <a:rPr lang="fi-FI" sz="2000" dirty="0" err="1" smtClean="0"/>
              <a:t>years</a:t>
            </a:r>
            <a:r>
              <a:rPr lang="fi-FI" sz="2000" dirty="0" smtClean="0"/>
              <a:t> and </a:t>
            </a:r>
            <a:r>
              <a:rPr lang="fi-FI" sz="2000" dirty="0" err="1" smtClean="0"/>
              <a:t>land</a:t>
            </a:r>
            <a:r>
              <a:rPr lang="fi-FI" sz="2000" dirty="0" smtClean="0"/>
              <a:t> </a:t>
            </a:r>
            <a:r>
              <a:rPr lang="fi-FI" sz="2000" dirty="0" err="1" smtClean="0"/>
              <a:t>that</a:t>
            </a:r>
            <a:r>
              <a:rPr lang="fi-FI" sz="2000" dirty="0" smtClean="0"/>
              <a:t> </a:t>
            </a:r>
            <a:r>
              <a:rPr lang="fi-FI" sz="2000" dirty="0" err="1" smtClean="0"/>
              <a:t>has</a:t>
            </a:r>
            <a:r>
              <a:rPr lang="fi-FI" sz="2000" dirty="0" smtClean="0"/>
              <a:t> </a:t>
            </a:r>
            <a:r>
              <a:rPr lang="fi-FI" sz="2000" dirty="0" err="1" smtClean="0"/>
              <a:t>been</a:t>
            </a:r>
            <a:r>
              <a:rPr lang="fi-FI" sz="2000" dirty="0" smtClean="0"/>
              <a:t> </a:t>
            </a:r>
            <a:r>
              <a:rPr lang="fi-FI" sz="2000" dirty="0" err="1" smtClean="0"/>
              <a:t>converted</a:t>
            </a:r>
            <a:r>
              <a:rPr lang="fi-FI" sz="2000" dirty="0" smtClean="0"/>
              <a:t> to </a:t>
            </a:r>
            <a:r>
              <a:rPr lang="fi-FI" sz="2000" dirty="0" err="1" smtClean="0"/>
              <a:t>forest</a:t>
            </a:r>
            <a:r>
              <a:rPr lang="fi-FI" sz="2000" dirty="0" smtClean="0"/>
              <a:t> </a:t>
            </a:r>
            <a:r>
              <a:rPr lang="fi-FI" sz="2000" dirty="0" err="1" smtClean="0"/>
              <a:t>land</a:t>
            </a:r>
            <a:r>
              <a:rPr lang="fi-FI" sz="2000" dirty="0" smtClean="0"/>
              <a:t> </a:t>
            </a:r>
            <a:r>
              <a:rPr lang="fi-FI" sz="2000" dirty="0" err="1" smtClean="0"/>
              <a:t>from</a:t>
            </a:r>
            <a:r>
              <a:rPr lang="fi-FI" sz="2000" dirty="0" smtClean="0"/>
              <a:t> the </a:t>
            </a:r>
            <a:r>
              <a:rPr lang="fi-FI" sz="2000" dirty="0" err="1" smtClean="0"/>
              <a:t>other</a:t>
            </a:r>
            <a:r>
              <a:rPr lang="fi-FI" sz="2000" dirty="0" smtClean="0"/>
              <a:t> </a:t>
            </a:r>
            <a:r>
              <a:rPr lang="fi-FI" sz="2000" dirty="0" err="1" smtClean="0"/>
              <a:t>land</a:t>
            </a:r>
            <a:r>
              <a:rPr lang="fi-FI" sz="2000" dirty="0" smtClean="0"/>
              <a:t> </a:t>
            </a:r>
            <a:r>
              <a:rPr lang="fi-FI" sz="2000" dirty="0" err="1" smtClean="0"/>
              <a:t>use</a:t>
            </a:r>
            <a:r>
              <a:rPr lang="fi-FI" sz="2000" dirty="0" smtClean="0"/>
              <a:t> </a:t>
            </a:r>
            <a:r>
              <a:rPr lang="fi-FI" sz="2000" dirty="0" err="1" smtClean="0"/>
              <a:t>less</a:t>
            </a:r>
            <a:r>
              <a:rPr lang="fi-FI" sz="2000" dirty="0" smtClean="0"/>
              <a:t> </a:t>
            </a:r>
            <a:r>
              <a:rPr lang="fi-FI" sz="2000" dirty="0" err="1" smtClean="0"/>
              <a:t>than</a:t>
            </a:r>
            <a:r>
              <a:rPr lang="fi-FI" sz="2000" dirty="0" smtClean="0"/>
              <a:t> 20 </a:t>
            </a:r>
            <a:r>
              <a:rPr lang="fi-FI" sz="2000" dirty="0" err="1" smtClean="0"/>
              <a:t>years</a:t>
            </a:r>
            <a:r>
              <a:rPr lang="fi-FI" sz="2000" dirty="0" smtClean="0"/>
              <a:t> </a:t>
            </a:r>
            <a:r>
              <a:rPr lang="fi-FI" sz="2000" dirty="0" err="1" smtClean="0"/>
              <a:t>ago</a:t>
            </a:r>
            <a:r>
              <a:rPr lang="fi-FI" sz="2000" dirty="0" smtClean="0"/>
              <a:t> </a:t>
            </a:r>
            <a:r>
              <a:rPr lang="fi-FI" sz="2000" dirty="0" err="1" smtClean="0"/>
              <a:t>like</a:t>
            </a:r>
            <a:r>
              <a:rPr lang="fi-FI" sz="2000" dirty="0" smtClean="0"/>
              <a:t> </a:t>
            </a:r>
            <a:r>
              <a:rPr lang="fi-FI" sz="2000" dirty="0" err="1" smtClean="0"/>
              <a:t>afforestation</a:t>
            </a:r>
            <a:r>
              <a:rPr lang="fi-FI" sz="2000" dirty="0" smtClean="0"/>
              <a:t> of an </a:t>
            </a:r>
            <a:r>
              <a:rPr lang="fi-FI" sz="2000" dirty="0" err="1" smtClean="0"/>
              <a:t>agricultural</a:t>
            </a:r>
            <a:r>
              <a:rPr lang="fi-FI" sz="2000" dirty="0" smtClean="0"/>
              <a:t> </a:t>
            </a:r>
            <a:r>
              <a:rPr lang="fi-FI" sz="2000" dirty="0" err="1" smtClean="0"/>
              <a:t>field</a:t>
            </a:r>
            <a:r>
              <a:rPr lang="fi-FI" sz="2000" dirty="0" smtClean="0"/>
              <a:t>. </a:t>
            </a:r>
          </a:p>
          <a:p>
            <a:pPr marL="0" lvl="1" defTabSz="921990">
              <a:defRPr/>
            </a:pPr>
            <a:endParaRPr lang="fi-FI" sz="2000" dirty="0" smtClean="0"/>
          </a:p>
          <a:p>
            <a:pPr marL="0" lvl="1" defTabSz="921990">
              <a:defRPr/>
            </a:pPr>
            <a:r>
              <a:rPr lang="fi-FI" sz="2000" dirty="0" smtClean="0"/>
              <a:t>GPG LULUCF </a:t>
            </a:r>
            <a:r>
              <a:rPr lang="fi-FI" sz="2000" dirty="0" err="1" smtClean="0"/>
              <a:t>provides</a:t>
            </a:r>
            <a:r>
              <a:rPr lang="fi-FI" sz="2000" dirty="0" smtClean="0"/>
              <a:t> </a:t>
            </a:r>
            <a:r>
              <a:rPr lang="fi-FI" sz="2000" dirty="0" err="1" smtClean="0"/>
              <a:t>basic</a:t>
            </a:r>
            <a:r>
              <a:rPr lang="fi-FI" sz="2000" dirty="0" smtClean="0"/>
              <a:t> definition for </a:t>
            </a:r>
            <a:r>
              <a:rPr lang="fi-FI" sz="2000" dirty="0" err="1" smtClean="0"/>
              <a:t>land</a:t>
            </a:r>
            <a:r>
              <a:rPr lang="fi-FI" sz="2000" dirty="0" smtClean="0"/>
              <a:t> </a:t>
            </a:r>
            <a:r>
              <a:rPr lang="fi-FI" sz="2000" dirty="0" err="1" smtClean="0"/>
              <a:t>use</a:t>
            </a:r>
            <a:r>
              <a:rPr lang="fi-FI" sz="2000" dirty="0" smtClean="0"/>
              <a:t> </a:t>
            </a:r>
            <a:r>
              <a:rPr lang="fi-FI" sz="2000" dirty="0" err="1" smtClean="0"/>
              <a:t>categories</a:t>
            </a:r>
            <a:r>
              <a:rPr lang="fi-FI" sz="2000" dirty="0" err="1" smtClean="0">
                <a:sym typeface="Wingdings" pitchFamily="2" charset="2"/>
              </a:rPr>
              <a:t>exact</a:t>
            </a:r>
            <a:r>
              <a:rPr lang="fi-FI" sz="2000" dirty="0" smtClean="0">
                <a:sym typeface="Wingdings" pitchFamily="2" charset="2"/>
              </a:rPr>
              <a:t> national </a:t>
            </a:r>
            <a:r>
              <a:rPr lang="fi-FI" sz="2000" dirty="0" err="1" smtClean="0">
                <a:sym typeface="Wingdings" pitchFamily="2" charset="2"/>
              </a:rPr>
              <a:t>definitions</a:t>
            </a:r>
            <a:r>
              <a:rPr lang="fi-FI" sz="2000" dirty="0" smtClean="0">
                <a:sym typeface="Wingdings" pitchFamily="2" charset="2"/>
              </a:rPr>
              <a:t> </a:t>
            </a:r>
            <a:r>
              <a:rPr lang="fi-FI" sz="2000" dirty="0" err="1" smtClean="0">
                <a:sym typeface="Wingdings" pitchFamily="2" charset="2"/>
              </a:rPr>
              <a:t>must</a:t>
            </a:r>
            <a:r>
              <a:rPr lang="fi-FI" sz="2000" dirty="0" smtClean="0">
                <a:sym typeface="Wingdings" pitchFamily="2" charset="2"/>
              </a:rPr>
              <a:t> </a:t>
            </a:r>
            <a:r>
              <a:rPr lang="fi-FI" sz="2000" dirty="0" err="1" smtClean="0">
                <a:sym typeface="Wingdings" pitchFamily="2" charset="2"/>
              </a:rPr>
              <a:t>be</a:t>
            </a:r>
            <a:r>
              <a:rPr lang="fi-FI" sz="2000" dirty="0" smtClean="0">
                <a:sym typeface="Wingdings" pitchFamily="2" charset="2"/>
              </a:rPr>
              <a:t> </a:t>
            </a:r>
            <a:r>
              <a:rPr lang="fi-FI" sz="2000" dirty="0" err="1" smtClean="0">
                <a:sym typeface="Wingdings" pitchFamily="2" charset="2"/>
              </a:rPr>
              <a:t>described</a:t>
            </a:r>
            <a:r>
              <a:rPr lang="fi-FI" sz="2000" dirty="0" smtClean="0">
                <a:sym typeface="Wingdings" pitchFamily="2" charset="2"/>
              </a:rPr>
              <a:t> in NIR </a:t>
            </a:r>
          </a:p>
          <a:p>
            <a:r>
              <a:rPr lang="en-US" dirty="0" smtClean="0">
                <a:sym typeface="Wingdings" pitchFamily="2" charset="2"/>
              </a:rPr>
              <a:t>(all land area must be reported, but managed lands as </a:t>
            </a:r>
            <a:r>
              <a:rPr lang="en-US" dirty="0" err="1" smtClean="0">
                <a:sym typeface="Wingdings" pitchFamily="2" charset="2"/>
              </a:rPr>
              <a:t>proxi</a:t>
            </a:r>
            <a:r>
              <a:rPr lang="en-US" dirty="0" smtClean="0">
                <a:sym typeface="Wingdings" pitchFamily="2" charset="2"/>
              </a:rPr>
              <a:t> for human induced emissions)</a:t>
            </a:r>
            <a:endParaRPr lang="en-US" dirty="0"/>
          </a:p>
        </p:txBody>
      </p:sp>
      <p:sp>
        <p:nvSpPr>
          <p:cNvPr id="4" name="Dian numeron paikkamerkki 3"/>
          <p:cNvSpPr>
            <a:spLocks noGrp="1"/>
          </p:cNvSpPr>
          <p:nvPr>
            <p:ph type="sldNum" sz="quarter" idx="10"/>
          </p:nvPr>
        </p:nvSpPr>
        <p:spPr/>
        <p:txBody>
          <a:bodyPr/>
          <a:lstStyle/>
          <a:p>
            <a:fld id="{C0454011-100B-4C30-B193-D4F48F7FA4F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normAutofit/>
          </a:bodyPr>
          <a:lstStyle/>
          <a:p>
            <a:r>
              <a:rPr lang="en-US" dirty="0" smtClean="0"/>
              <a:t>Basic method EF times area data</a:t>
            </a:r>
          </a:p>
          <a:p>
            <a:endParaRPr lang="en-US" dirty="0" smtClean="0"/>
          </a:p>
          <a:p>
            <a:r>
              <a:rPr lang="en-US" dirty="0" smtClean="0"/>
              <a:t>Carbon</a:t>
            </a:r>
            <a:r>
              <a:rPr lang="en-US" baseline="0" dirty="0" smtClean="0"/>
              <a:t> stock changes can be assumed as zero, </a:t>
            </a:r>
            <a:r>
              <a:rPr lang="en-US" baseline="0" dirty="0" err="1" smtClean="0"/>
              <a:t>eg</a:t>
            </a:r>
            <a:r>
              <a:rPr lang="en-US" baseline="0" dirty="0" smtClean="0"/>
              <a:t>. Mineral forest soil</a:t>
            </a:r>
            <a:endParaRPr lang="en-US" dirty="0"/>
          </a:p>
        </p:txBody>
      </p:sp>
      <p:sp>
        <p:nvSpPr>
          <p:cNvPr id="4" name="Dian numeron paikkamerkki 3"/>
          <p:cNvSpPr>
            <a:spLocks noGrp="1"/>
          </p:cNvSpPr>
          <p:nvPr>
            <p:ph type="sldNum" sz="quarter" idx="10"/>
          </p:nvPr>
        </p:nvSpPr>
        <p:spPr/>
        <p:txBody>
          <a:bodyPr/>
          <a:lstStyle/>
          <a:p>
            <a:fld id="{C0454011-100B-4C30-B193-D4F48F7FA4F0}"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normAutofit/>
          </a:bodyPr>
          <a:lstStyle/>
          <a:p>
            <a:r>
              <a:rPr lang="en-US" dirty="0" smtClean="0"/>
              <a:t>Forest land here as an</a:t>
            </a:r>
            <a:r>
              <a:rPr lang="en-US" baseline="0" dirty="0" smtClean="0"/>
              <a:t> example, since it’s most important category in Finnish LULUCF sector reporting. </a:t>
            </a:r>
            <a:r>
              <a:rPr lang="en-US" dirty="0" smtClean="0"/>
              <a:t>Similar methodology are</a:t>
            </a:r>
            <a:r>
              <a:rPr lang="en-US" baseline="0" dirty="0" smtClean="0"/>
              <a:t> provided to all the other land use categories.’</a:t>
            </a:r>
          </a:p>
          <a:p>
            <a:endParaRPr lang="en-US" baseline="0" dirty="0" smtClean="0"/>
          </a:p>
          <a:p>
            <a:r>
              <a:rPr lang="en-US" baseline="0" dirty="0" smtClean="0"/>
              <a:t>Settlement remaining Settlement and for Other land  use </a:t>
            </a:r>
            <a:r>
              <a:rPr lang="en-US" baseline="0" dirty="0" err="1" smtClean="0"/>
              <a:t>classess</a:t>
            </a:r>
            <a:r>
              <a:rPr lang="en-US" baseline="0" dirty="0" smtClean="0"/>
              <a:t> reporting of C stock changes is not mandatory due to lack of default methodology  </a:t>
            </a:r>
          </a:p>
          <a:p>
            <a:endParaRPr lang="en-US" baseline="0" dirty="0" smtClean="0"/>
          </a:p>
          <a:p>
            <a:r>
              <a:rPr lang="en-US" dirty="0" smtClean="0"/>
              <a:t>Non-co2</a:t>
            </a:r>
            <a:r>
              <a:rPr lang="en-US" baseline="0" dirty="0" smtClean="0"/>
              <a:t> emissions include emissions from biomass burning (wild fires and controlled burning)</a:t>
            </a:r>
          </a:p>
          <a:p>
            <a:pPr defTabSz="921990">
              <a:defRPr/>
            </a:pPr>
            <a:endParaRPr lang="fi-FI" sz="1100" dirty="0" smtClean="0"/>
          </a:p>
          <a:p>
            <a:pPr defTabSz="921990">
              <a:defRPr/>
            </a:pPr>
            <a:r>
              <a:rPr lang="fi-FI" sz="1100" dirty="0" err="1" smtClean="0"/>
              <a:t>Annual</a:t>
            </a:r>
            <a:r>
              <a:rPr lang="fi-FI" dirty="0" smtClean="0"/>
              <a:t> </a:t>
            </a:r>
            <a:r>
              <a:rPr lang="fi-FI" dirty="0" err="1" smtClean="0"/>
              <a:t>biomass</a:t>
            </a:r>
            <a:r>
              <a:rPr lang="fi-FI" dirty="0" smtClean="0"/>
              <a:t> </a:t>
            </a:r>
            <a:r>
              <a:rPr lang="fi-FI" dirty="0" err="1" smtClean="0"/>
              <a:t>loss</a:t>
            </a:r>
            <a:r>
              <a:rPr lang="fi-FI" dirty="0" smtClean="0"/>
              <a:t> </a:t>
            </a:r>
            <a:r>
              <a:rPr lang="fi-FI" dirty="0" err="1" smtClean="0"/>
              <a:t>includes</a:t>
            </a:r>
            <a:r>
              <a:rPr lang="fi-FI" dirty="0" smtClean="0"/>
              <a:t> </a:t>
            </a:r>
            <a:r>
              <a:rPr lang="fi-FI" dirty="0" err="1" smtClean="0"/>
              <a:t>losses</a:t>
            </a:r>
            <a:r>
              <a:rPr lang="fi-FI" dirty="0" smtClean="0"/>
              <a:t> </a:t>
            </a:r>
            <a:r>
              <a:rPr lang="fi-FI" dirty="0" err="1" smtClean="0"/>
              <a:t>from</a:t>
            </a:r>
            <a:r>
              <a:rPr lang="fi-FI" dirty="0" smtClean="0"/>
              <a:t> </a:t>
            </a:r>
            <a:r>
              <a:rPr lang="fi-FI" dirty="0" err="1" smtClean="0"/>
              <a:t>commercial</a:t>
            </a:r>
            <a:r>
              <a:rPr lang="fi-FI" dirty="0" smtClean="0"/>
              <a:t> </a:t>
            </a:r>
            <a:r>
              <a:rPr lang="fi-FI" dirty="0" err="1" smtClean="0"/>
              <a:t>fellings</a:t>
            </a:r>
            <a:r>
              <a:rPr lang="fi-FI" dirty="0" smtClean="0"/>
              <a:t>, </a:t>
            </a:r>
            <a:r>
              <a:rPr lang="fi-FI" dirty="0" err="1" smtClean="0"/>
              <a:t>fuel</a:t>
            </a:r>
            <a:r>
              <a:rPr lang="fi-FI" dirty="0" smtClean="0"/>
              <a:t> </a:t>
            </a:r>
            <a:r>
              <a:rPr lang="fi-FI" dirty="0" err="1" smtClean="0"/>
              <a:t>wood</a:t>
            </a:r>
            <a:r>
              <a:rPr lang="fi-FI" dirty="0" smtClean="0"/>
              <a:t> </a:t>
            </a:r>
            <a:r>
              <a:rPr lang="fi-FI" dirty="0" err="1" smtClean="0"/>
              <a:t>gathering</a:t>
            </a:r>
            <a:r>
              <a:rPr lang="fi-FI" dirty="0" smtClean="0"/>
              <a:t> and </a:t>
            </a:r>
            <a:r>
              <a:rPr lang="fi-FI" dirty="0" err="1" smtClean="0"/>
              <a:t>other</a:t>
            </a:r>
            <a:r>
              <a:rPr lang="fi-FI" dirty="0" smtClean="0"/>
              <a:t> </a:t>
            </a:r>
            <a:r>
              <a:rPr lang="fi-FI" dirty="0" err="1" smtClean="0"/>
              <a:t>losses</a:t>
            </a:r>
            <a:r>
              <a:rPr lang="fi-FI" dirty="0" smtClean="0"/>
              <a:t> </a:t>
            </a:r>
            <a:r>
              <a:rPr lang="fi-FI" dirty="0" err="1" smtClean="0"/>
              <a:t>like</a:t>
            </a:r>
            <a:r>
              <a:rPr lang="fi-FI" dirty="0" smtClean="0"/>
              <a:t> </a:t>
            </a:r>
            <a:r>
              <a:rPr lang="fi-FI" dirty="0" err="1" smtClean="0"/>
              <a:t>natural</a:t>
            </a:r>
            <a:r>
              <a:rPr lang="fi-FI" dirty="0" smtClean="0"/>
              <a:t> </a:t>
            </a:r>
            <a:r>
              <a:rPr lang="fi-FI" dirty="0" err="1" smtClean="0"/>
              <a:t>mortality</a:t>
            </a:r>
            <a:endParaRPr lang="fi-FI" dirty="0" smtClean="0"/>
          </a:p>
          <a:p>
            <a:endParaRPr lang="en-US" baseline="0" dirty="0" smtClean="0"/>
          </a:p>
          <a:p>
            <a:endParaRPr lang="en-US" dirty="0"/>
          </a:p>
        </p:txBody>
      </p:sp>
      <p:sp>
        <p:nvSpPr>
          <p:cNvPr id="4" name="Dian numeron paikkamerkki 3"/>
          <p:cNvSpPr>
            <a:spLocks noGrp="1"/>
          </p:cNvSpPr>
          <p:nvPr>
            <p:ph type="sldNum" sz="quarter" idx="10"/>
          </p:nvPr>
        </p:nvSpPr>
        <p:spPr/>
        <p:txBody>
          <a:bodyPr/>
          <a:lstStyle/>
          <a:p>
            <a:fld id="{C0454011-100B-4C30-B193-D4F48F7FA4F0}"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normAutofit/>
          </a:bodyPr>
          <a:lstStyle/>
          <a:p>
            <a:r>
              <a:rPr lang="en-US" dirty="0" smtClean="0"/>
              <a:t>Unlike the Convention, which includes all emissions and removals from LULUCF in a Party’s total emissions, the Kyoto Protocol restricts the accounting of the LULUCF sector to net emissions and removals</a:t>
            </a:r>
          </a:p>
          <a:p>
            <a:r>
              <a:rPr lang="en-US" b="1" dirty="0" smtClean="0"/>
              <a:t>from specific activities </a:t>
            </a:r>
            <a:r>
              <a:rPr lang="en-US" dirty="0" smtClean="0"/>
              <a:t>that are defined under Article 3, paragraphs 3 and 4, of the Kyoto Protocol.</a:t>
            </a:r>
            <a:endParaRPr lang="en-GB" dirty="0" smtClean="0"/>
          </a:p>
          <a:p>
            <a:endParaRPr lang="en-GB" dirty="0" smtClean="0"/>
          </a:p>
          <a:p>
            <a:r>
              <a:rPr lang="en-GB" dirty="0" err="1" smtClean="0"/>
              <a:t>Afforestation</a:t>
            </a:r>
            <a:r>
              <a:rPr lang="en-GB" dirty="0" smtClean="0"/>
              <a:t> and reforestation of land refer to direct human-induced conversion of non-forest land to forested land. Only the land where the </a:t>
            </a:r>
            <a:r>
              <a:rPr lang="en-GB" dirty="0" err="1" smtClean="0"/>
              <a:t>afforestation</a:t>
            </a:r>
            <a:r>
              <a:rPr lang="en-GB" dirty="0" smtClean="0"/>
              <a:t> and reforestation have </a:t>
            </a:r>
            <a:r>
              <a:rPr lang="en-GB" b="1" dirty="0" smtClean="0"/>
              <a:t>occurred after 31 December 1989</a:t>
            </a:r>
            <a:r>
              <a:rPr lang="en-GB" dirty="0" smtClean="0"/>
              <a:t> are considered.</a:t>
            </a:r>
          </a:p>
          <a:p>
            <a:endParaRPr lang="en-GB" i="1" dirty="0" smtClean="0"/>
          </a:p>
          <a:p>
            <a:r>
              <a:rPr lang="en-GB" i="1" dirty="0" err="1" smtClean="0"/>
              <a:t>Afforestation</a:t>
            </a:r>
            <a:r>
              <a:rPr lang="en-GB" dirty="0" smtClean="0"/>
              <a:t>” is the </a:t>
            </a:r>
            <a:r>
              <a:rPr lang="en-GB" b="1" dirty="0" smtClean="0"/>
              <a:t>direct human-induced </a:t>
            </a:r>
            <a:r>
              <a:rPr lang="en-GB" dirty="0" smtClean="0"/>
              <a:t>conversion of land that has not been forested for a period of at least 50 years to forested land through planting, seeding and/or the human-induced promotion of natural seed sources.</a:t>
            </a:r>
            <a:endParaRPr lang="fi-FI" dirty="0" smtClean="0"/>
          </a:p>
          <a:p>
            <a:endParaRPr lang="en-GB" dirty="0" smtClean="0"/>
          </a:p>
          <a:p>
            <a:r>
              <a:rPr lang="en-GB" dirty="0" smtClean="0"/>
              <a:t>“</a:t>
            </a:r>
            <a:r>
              <a:rPr lang="en-GB" i="1" dirty="0" smtClean="0"/>
              <a:t>Reforestation</a:t>
            </a:r>
            <a:r>
              <a:rPr lang="en-GB" dirty="0" smtClean="0"/>
              <a:t>” is the direct human-induced conversion of non-forested land to forested land through planting, seeding and/or the human-induced promotion of natural seed sources, on land that was forested but that has been converted to non-forested land. For the first commitment period, reforestation activities will be limited to reforestation occurring on those lands that </a:t>
            </a:r>
            <a:r>
              <a:rPr lang="en-GB" b="1" dirty="0" smtClean="0"/>
              <a:t>did not contain forest on 31 December 1989.</a:t>
            </a:r>
            <a:endParaRPr lang="fi-FI" b="1" dirty="0" smtClean="0"/>
          </a:p>
          <a:p>
            <a:endParaRPr lang="en-US" dirty="0"/>
          </a:p>
        </p:txBody>
      </p:sp>
      <p:sp>
        <p:nvSpPr>
          <p:cNvPr id="4" name="Dian numeron paikkamerkki 3"/>
          <p:cNvSpPr>
            <a:spLocks noGrp="1"/>
          </p:cNvSpPr>
          <p:nvPr>
            <p:ph type="sldNum" sz="quarter" idx="10"/>
          </p:nvPr>
        </p:nvSpPr>
        <p:spPr/>
        <p:txBody>
          <a:bodyPr/>
          <a:lstStyle/>
          <a:p>
            <a:fld id="{C0454011-100B-4C30-B193-D4F48F7FA4F0}"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normAutofit/>
          </a:bodyPr>
          <a:lstStyle/>
          <a:p>
            <a:r>
              <a:rPr lang="en-GB" dirty="0" smtClean="0"/>
              <a:t>Parties have defined their national threshold values for “forest land”</a:t>
            </a:r>
            <a:endParaRPr lang="en-US" dirty="0"/>
          </a:p>
        </p:txBody>
      </p:sp>
      <p:sp>
        <p:nvSpPr>
          <p:cNvPr id="4" name="Dian numeron paikkamerkki 3"/>
          <p:cNvSpPr>
            <a:spLocks noGrp="1"/>
          </p:cNvSpPr>
          <p:nvPr>
            <p:ph type="sldNum" sz="quarter" idx="10"/>
          </p:nvPr>
        </p:nvSpPr>
        <p:spPr/>
        <p:txBody>
          <a:bodyPr/>
          <a:lstStyle/>
          <a:p>
            <a:fld id="{C0454011-100B-4C30-B193-D4F48F7FA4F0}"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pic>
        <p:nvPicPr>
          <p:cNvPr id="3108" name="Picture 36" descr="D:\TP\viestinta\grafi\mallit\pitkapaksuviiva3.tif"/>
          <p:cNvPicPr>
            <a:picLocks noChangeAspect="1" noChangeArrowheads="1"/>
          </p:cNvPicPr>
          <p:nvPr/>
        </p:nvPicPr>
        <p:blipFill>
          <a:blip r:embed="rId2" cstate="print"/>
          <a:srcRect/>
          <a:stretch>
            <a:fillRect/>
          </a:stretch>
        </p:blipFill>
        <p:spPr bwMode="auto">
          <a:xfrm>
            <a:off x="0" y="6437313"/>
            <a:ext cx="9926638" cy="573087"/>
          </a:xfrm>
          <a:prstGeom prst="rect">
            <a:avLst/>
          </a:prstGeom>
          <a:noFill/>
        </p:spPr>
      </p:pic>
      <p:sp>
        <p:nvSpPr>
          <p:cNvPr id="3074" name="Rectangle 2"/>
          <p:cNvSpPr>
            <a:spLocks noGrp="1" noChangeArrowheads="1"/>
          </p:cNvSpPr>
          <p:nvPr>
            <p:ph type="ctrTitle"/>
          </p:nvPr>
        </p:nvSpPr>
        <p:spPr>
          <a:xfrm>
            <a:off x="2209800" y="1828800"/>
            <a:ext cx="7315200" cy="1143000"/>
          </a:xfrm>
        </p:spPr>
        <p:txBody>
          <a:bodyPr/>
          <a:lstStyle>
            <a:lvl1pPr>
              <a:defRPr sz="3700"/>
            </a:lvl1pPr>
          </a:lstStyle>
          <a:p>
            <a:r>
              <a:rPr lang="fi-FI" noProof="0" smtClean="0"/>
              <a:t>Muokkaa perustyyl. napsautt.</a:t>
            </a:r>
            <a:endParaRPr lang="en-GB" noProof="0"/>
          </a:p>
        </p:txBody>
      </p:sp>
      <p:sp>
        <p:nvSpPr>
          <p:cNvPr id="3075" name="Rectangle 3"/>
          <p:cNvSpPr>
            <a:spLocks noGrp="1" noChangeArrowheads="1"/>
          </p:cNvSpPr>
          <p:nvPr>
            <p:ph type="subTitle" idx="1"/>
          </p:nvPr>
        </p:nvSpPr>
        <p:spPr>
          <a:xfrm>
            <a:off x="2209800" y="3048000"/>
            <a:ext cx="7315200" cy="1143000"/>
          </a:xfrm>
        </p:spPr>
        <p:txBody>
          <a:bodyPr/>
          <a:lstStyle>
            <a:lvl1pPr marL="0" indent="0">
              <a:buFont typeface="Wingdings" pitchFamily="2" charset="2"/>
              <a:buNone/>
              <a:defRPr sz="3000"/>
            </a:lvl1pPr>
          </a:lstStyle>
          <a:p>
            <a:r>
              <a:rPr lang="fi-FI" noProof="0" smtClean="0"/>
              <a:t>Muokkaa alaotsikon perustyyliä napsautt.</a:t>
            </a:r>
            <a:endParaRPr lang="en-GB" noProof="0"/>
          </a:p>
        </p:txBody>
      </p:sp>
      <p:pic>
        <p:nvPicPr>
          <p:cNvPr id="6" name="Picture 43" descr="D:\2004\tp\grafi\kalvopohjat\englanti2.jpg"/>
          <p:cNvPicPr>
            <a:picLocks noChangeAspect="1" noChangeArrowheads="1"/>
          </p:cNvPicPr>
          <p:nvPr userDrawn="1"/>
        </p:nvPicPr>
        <p:blipFill>
          <a:blip r:embed="rId3" cstate="print"/>
          <a:srcRect/>
          <a:stretch>
            <a:fillRect/>
          </a:stretch>
        </p:blipFill>
        <p:spPr bwMode="auto">
          <a:xfrm>
            <a:off x="304800" y="226800"/>
            <a:ext cx="4267200" cy="760413"/>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noProof="0" smtClean="0"/>
              <a:t>Muokkaa perustyyl. napsautt.</a:t>
            </a:r>
            <a:endParaRPr lang="en-GB" noProof="0"/>
          </a:p>
        </p:txBody>
      </p:sp>
      <p:sp>
        <p:nvSpPr>
          <p:cNvPr id="3" name="Pystysuoran tekstin paikkamerkki 2"/>
          <p:cNvSpPr>
            <a:spLocks noGrp="1"/>
          </p:cNvSpPr>
          <p:nvPr>
            <p:ph type="body" orient="vert" idx="1"/>
          </p:nvPr>
        </p:nvSpPr>
        <p:spPr/>
        <p:txBody>
          <a:bodyPr vert="eaVert"/>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endParaRPr lang="en-GB" noProof="0"/>
          </a:p>
        </p:txBody>
      </p:sp>
      <p:sp>
        <p:nvSpPr>
          <p:cNvPr id="4" name="Päivämäärän paikkamerkki 3"/>
          <p:cNvSpPr>
            <a:spLocks noGrp="1"/>
          </p:cNvSpPr>
          <p:nvPr>
            <p:ph type="dt" sz="half" idx="10"/>
          </p:nvPr>
        </p:nvSpPr>
        <p:spPr/>
        <p:txBody>
          <a:bodyPr/>
          <a:lstStyle>
            <a:lvl1pPr>
              <a:defRPr/>
            </a:lvl1pPr>
          </a:lstStyle>
          <a:p>
            <a:fld id="{F37F0F7D-85EF-4C01-90FD-3F42B3AC147C}" type="datetime1">
              <a:rPr lang="en-GB" noProof="0" smtClean="0"/>
              <a:pPr/>
              <a:t>13/12/2011</a:t>
            </a:fld>
            <a:endParaRPr lang="en-GB" noProof="0"/>
          </a:p>
        </p:txBody>
      </p:sp>
      <p:sp>
        <p:nvSpPr>
          <p:cNvPr id="5" name="Dian numeron paikkamerkki 4"/>
          <p:cNvSpPr>
            <a:spLocks noGrp="1"/>
          </p:cNvSpPr>
          <p:nvPr>
            <p:ph type="sldNum" sz="quarter" idx="11"/>
          </p:nvPr>
        </p:nvSpPr>
        <p:spPr/>
        <p:txBody>
          <a:bodyPr/>
          <a:lstStyle>
            <a:lvl1pPr>
              <a:defRPr/>
            </a:lvl1pPr>
          </a:lstStyle>
          <a:p>
            <a:fld id="{FEB05934-8F8F-4B47-9D9A-134130D678A1}" type="slidenum">
              <a:rPr lang="en-GB" noProof="0" smtClean="0"/>
              <a:pPr/>
              <a:t>‹#›</a:t>
            </a:fld>
            <a:endParaRPr lang="en-GB" noProof="0"/>
          </a:p>
        </p:txBody>
      </p:sp>
      <p:sp>
        <p:nvSpPr>
          <p:cNvPr id="6" name="Alatunnisteen paikkamerkki 5"/>
          <p:cNvSpPr>
            <a:spLocks noGrp="1"/>
          </p:cNvSpPr>
          <p:nvPr>
            <p:ph type="ftr" sz="quarter" idx="12"/>
          </p:nvPr>
        </p:nvSpPr>
        <p:spPr/>
        <p:txBody>
          <a:bodyPr/>
          <a:lstStyle>
            <a:lvl1pPr>
              <a:defRPr/>
            </a:lvl1pPr>
          </a:lstStyle>
          <a:p>
            <a:endParaRPr lang="en-GB" noProof="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7058025" y="838200"/>
            <a:ext cx="2105025" cy="5257800"/>
          </a:xfrm>
        </p:spPr>
        <p:txBody>
          <a:bodyPr vert="eaVert"/>
          <a:lstStyle/>
          <a:p>
            <a:r>
              <a:rPr lang="fi-FI" noProof="0" smtClean="0"/>
              <a:t>Muokkaa perustyyl. napsautt.</a:t>
            </a:r>
            <a:endParaRPr lang="en-GB" noProof="0"/>
          </a:p>
        </p:txBody>
      </p:sp>
      <p:sp>
        <p:nvSpPr>
          <p:cNvPr id="3" name="Pystysuoran tekstin paikkamerkki 2"/>
          <p:cNvSpPr>
            <a:spLocks noGrp="1"/>
          </p:cNvSpPr>
          <p:nvPr>
            <p:ph type="body" orient="vert" idx="1"/>
          </p:nvPr>
        </p:nvSpPr>
        <p:spPr>
          <a:xfrm>
            <a:off x="742950" y="838200"/>
            <a:ext cx="6162675" cy="5257800"/>
          </a:xfrm>
        </p:spPr>
        <p:txBody>
          <a:bodyPr vert="eaVert"/>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endParaRPr lang="en-GB" noProof="0"/>
          </a:p>
        </p:txBody>
      </p:sp>
      <p:sp>
        <p:nvSpPr>
          <p:cNvPr id="4" name="Päivämäärän paikkamerkki 3"/>
          <p:cNvSpPr>
            <a:spLocks noGrp="1"/>
          </p:cNvSpPr>
          <p:nvPr>
            <p:ph type="dt" sz="half" idx="10"/>
          </p:nvPr>
        </p:nvSpPr>
        <p:spPr/>
        <p:txBody>
          <a:bodyPr/>
          <a:lstStyle>
            <a:lvl1pPr>
              <a:defRPr/>
            </a:lvl1pPr>
          </a:lstStyle>
          <a:p>
            <a:fld id="{59F694A5-1EF3-43FD-96C3-3DE760ABAA9D}" type="datetime1">
              <a:rPr lang="en-GB" noProof="0" smtClean="0"/>
              <a:pPr/>
              <a:t>13/12/2011</a:t>
            </a:fld>
            <a:endParaRPr lang="en-GB" noProof="0"/>
          </a:p>
        </p:txBody>
      </p:sp>
      <p:sp>
        <p:nvSpPr>
          <p:cNvPr id="5" name="Dian numeron paikkamerkki 4"/>
          <p:cNvSpPr>
            <a:spLocks noGrp="1"/>
          </p:cNvSpPr>
          <p:nvPr>
            <p:ph type="sldNum" sz="quarter" idx="11"/>
          </p:nvPr>
        </p:nvSpPr>
        <p:spPr/>
        <p:txBody>
          <a:bodyPr/>
          <a:lstStyle>
            <a:lvl1pPr>
              <a:defRPr/>
            </a:lvl1pPr>
          </a:lstStyle>
          <a:p>
            <a:fld id="{3E900885-0FE6-4F60-9AF5-925BBFC8D26D}" type="slidenum">
              <a:rPr lang="en-GB" noProof="0" smtClean="0"/>
              <a:pPr/>
              <a:t>‹#›</a:t>
            </a:fld>
            <a:endParaRPr lang="en-GB" noProof="0"/>
          </a:p>
        </p:txBody>
      </p:sp>
      <p:sp>
        <p:nvSpPr>
          <p:cNvPr id="6" name="Alatunnisteen paikkamerkki 5"/>
          <p:cNvSpPr>
            <a:spLocks noGrp="1"/>
          </p:cNvSpPr>
          <p:nvPr>
            <p:ph type="ftr" sz="quarter" idx="12"/>
          </p:nvPr>
        </p:nvSpPr>
        <p:spPr/>
        <p:txBody>
          <a:bodyPr/>
          <a:lstStyle>
            <a:lvl1pPr>
              <a:defRPr/>
            </a:lvl1pPr>
          </a:lstStyle>
          <a:p>
            <a:endParaRPr lang="en-GB" noProof="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Otsikko ja kaavio">
    <p:spTree>
      <p:nvGrpSpPr>
        <p:cNvPr id="1" name=""/>
        <p:cNvGrpSpPr/>
        <p:nvPr/>
      </p:nvGrpSpPr>
      <p:grpSpPr>
        <a:xfrm>
          <a:off x="0" y="0"/>
          <a:ext cx="0" cy="0"/>
          <a:chOff x="0" y="0"/>
          <a:chExt cx="0" cy="0"/>
        </a:xfrm>
      </p:grpSpPr>
      <p:sp>
        <p:nvSpPr>
          <p:cNvPr id="2" name="Otsikko 1"/>
          <p:cNvSpPr>
            <a:spLocks noGrp="1"/>
          </p:cNvSpPr>
          <p:nvPr>
            <p:ph type="title"/>
          </p:nvPr>
        </p:nvSpPr>
        <p:spPr>
          <a:xfrm>
            <a:off x="742950" y="838200"/>
            <a:ext cx="8420100" cy="1219200"/>
          </a:xfrm>
        </p:spPr>
        <p:txBody>
          <a:bodyPr/>
          <a:lstStyle/>
          <a:p>
            <a:r>
              <a:rPr lang="fi-FI" noProof="0" smtClean="0"/>
              <a:t>Muokkaa perustyyl. napsautt.</a:t>
            </a:r>
            <a:endParaRPr lang="en-GB" noProof="0"/>
          </a:p>
        </p:txBody>
      </p:sp>
      <p:sp>
        <p:nvSpPr>
          <p:cNvPr id="3" name="Kaavion paikkamerkki 2"/>
          <p:cNvSpPr>
            <a:spLocks noGrp="1"/>
          </p:cNvSpPr>
          <p:nvPr>
            <p:ph type="chart" idx="1"/>
          </p:nvPr>
        </p:nvSpPr>
        <p:spPr>
          <a:xfrm>
            <a:off x="742950" y="2133600"/>
            <a:ext cx="8420100" cy="3962400"/>
          </a:xfrm>
        </p:spPr>
        <p:txBody>
          <a:bodyPr/>
          <a:lstStyle/>
          <a:p>
            <a:r>
              <a:rPr lang="fi-FI" noProof="0" smtClean="0"/>
              <a:t>Lisää kaavio napsauttamalla kuvaketta</a:t>
            </a:r>
            <a:endParaRPr lang="en-GB" noProof="0"/>
          </a:p>
        </p:txBody>
      </p:sp>
      <p:sp>
        <p:nvSpPr>
          <p:cNvPr id="4" name="Päivämäärän paikkamerkki 3"/>
          <p:cNvSpPr>
            <a:spLocks noGrp="1"/>
          </p:cNvSpPr>
          <p:nvPr>
            <p:ph type="dt" sz="half" idx="10"/>
          </p:nvPr>
        </p:nvSpPr>
        <p:spPr>
          <a:xfrm>
            <a:off x="7696200" y="6553200"/>
            <a:ext cx="1530350" cy="381000"/>
          </a:xfrm>
        </p:spPr>
        <p:txBody>
          <a:bodyPr/>
          <a:lstStyle>
            <a:lvl1pPr>
              <a:defRPr/>
            </a:lvl1pPr>
          </a:lstStyle>
          <a:p>
            <a:fld id="{03525786-8266-4876-8A6D-2C9B323CE515}" type="datetime1">
              <a:rPr lang="en-GB" noProof="0" smtClean="0"/>
              <a:pPr/>
              <a:t>13/12/2011</a:t>
            </a:fld>
            <a:endParaRPr lang="en-GB" noProof="0"/>
          </a:p>
        </p:txBody>
      </p:sp>
      <p:sp>
        <p:nvSpPr>
          <p:cNvPr id="5" name="Dian numeron paikkamerkki 4"/>
          <p:cNvSpPr>
            <a:spLocks noGrp="1"/>
          </p:cNvSpPr>
          <p:nvPr>
            <p:ph type="sldNum" sz="quarter" idx="11"/>
          </p:nvPr>
        </p:nvSpPr>
        <p:spPr>
          <a:xfrm>
            <a:off x="9201150" y="6553200"/>
            <a:ext cx="552450" cy="381000"/>
          </a:xfrm>
        </p:spPr>
        <p:txBody>
          <a:bodyPr/>
          <a:lstStyle>
            <a:lvl1pPr>
              <a:defRPr/>
            </a:lvl1pPr>
          </a:lstStyle>
          <a:p>
            <a:fld id="{B46DB798-2C00-4ACE-96B4-5E8FA6B2B48D}" type="slidenum">
              <a:rPr lang="en-GB" noProof="0" smtClean="0"/>
              <a:pPr/>
              <a:t>‹#›</a:t>
            </a:fld>
            <a:endParaRPr lang="en-GB" noProof="0"/>
          </a:p>
        </p:txBody>
      </p:sp>
      <p:sp>
        <p:nvSpPr>
          <p:cNvPr id="6" name="Alatunnisteen paikkamerkki 5"/>
          <p:cNvSpPr>
            <a:spLocks noGrp="1"/>
          </p:cNvSpPr>
          <p:nvPr>
            <p:ph type="ftr" sz="quarter" idx="12"/>
          </p:nvPr>
        </p:nvSpPr>
        <p:spPr>
          <a:xfrm>
            <a:off x="5410200" y="6553200"/>
            <a:ext cx="2209800" cy="381000"/>
          </a:xfrm>
        </p:spPr>
        <p:txBody>
          <a:bodyPr/>
          <a:lstStyle>
            <a:lvl1pPr>
              <a:defRPr/>
            </a:lvl1pPr>
          </a:lstStyle>
          <a:p>
            <a:endParaRPr lang="en-GB"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noProof="0" smtClean="0"/>
              <a:t>Muokkaa perustyyl. napsautt.</a:t>
            </a:r>
            <a:endParaRPr lang="en-GB" noProof="0"/>
          </a:p>
        </p:txBody>
      </p:sp>
      <p:sp>
        <p:nvSpPr>
          <p:cNvPr id="3" name="Sisällön paikkamerkki 2"/>
          <p:cNvSpPr>
            <a:spLocks noGrp="1"/>
          </p:cNvSpPr>
          <p:nvPr>
            <p:ph idx="1"/>
          </p:nvPr>
        </p:nvSpPr>
        <p:spPr/>
        <p:txBody>
          <a:bodyPr/>
          <a:lstStyle>
            <a:lvl1pPr>
              <a:buClr>
                <a:schemeClr val="accent2"/>
              </a:buCl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endParaRPr lang="en-GB" noProof="0"/>
          </a:p>
        </p:txBody>
      </p:sp>
      <p:sp>
        <p:nvSpPr>
          <p:cNvPr id="4" name="Päivämäärän paikkamerkki 3"/>
          <p:cNvSpPr>
            <a:spLocks noGrp="1"/>
          </p:cNvSpPr>
          <p:nvPr>
            <p:ph type="dt" sz="half" idx="10"/>
          </p:nvPr>
        </p:nvSpPr>
        <p:spPr/>
        <p:txBody>
          <a:bodyPr/>
          <a:lstStyle>
            <a:lvl1pPr>
              <a:defRPr/>
            </a:lvl1pPr>
          </a:lstStyle>
          <a:p>
            <a:fld id="{94BCBDF1-EC50-4679-AC9A-888BF8CE0B50}" type="datetime1">
              <a:rPr lang="en-GB" noProof="0" smtClean="0"/>
              <a:pPr/>
              <a:t>13/12/2011</a:t>
            </a:fld>
            <a:endParaRPr lang="en-GB" noProof="0"/>
          </a:p>
        </p:txBody>
      </p:sp>
      <p:sp>
        <p:nvSpPr>
          <p:cNvPr id="5" name="Dian numeron paikkamerkki 4"/>
          <p:cNvSpPr>
            <a:spLocks noGrp="1"/>
          </p:cNvSpPr>
          <p:nvPr>
            <p:ph type="sldNum" sz="quarter" idx="11"/>
          </p:nvPr>
        </p:nvSpPr>
        <p:spPr/>
        <p:txBody>
          <a:bodyPr/>
          <a:lstStyle>
            <a:lvl1pPr>
              <a:defRPr/>
            </a:lvl1pPr>
          </a:lstStyle>
          <a:p>
            <a:fld id="{DD303E0B-4109-415A-BF94-AB899F112BC9}" type="slidenum">
              <a:rPr lang="en-GB" noProof="0" smtClean="0"/>
              <a:pPr/>
              <a:t>‹#›</a:t>
            </a:fld>
            <a:endParaRPr lang="en-GB" noProof="0"/>
          </a:p>
        </p:txBody>
      </p:sp>
      <p:sp>
        <p:nvSpPr>
          <p:cNvPr id="6" name="Alatunnisteen paikkamerkki 5"/>
          <p:cNvSpPr>
            <a:spLocks noGrp="1"/>
          </p:cNvSpPr>
          <p:nvPr>
            <p:ph type="ftr" sz="quarter" idx="12"/>
          </p:nvPr>
        </p:nvSpPr>
        <p:spPr/>
        <p:txBody>
          <a:bodyPr/>
          <a:lstStyle>
            <a:lvl1pPr>
              <a:defRPr/>
            </a:lvl1pPr>
          </a:lstStyle>
          <a:p>
            <a:endParaRPr lang="en-GB"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82638" y="4406900"/>
            <a:ext cx="8420100" cy="1362075"/>
          </a:xfrm>
        </p:spPr>
        <p:txBody>
          <a:bodyPr anchor="t"/>
          <a:lstStyle>
            <a:lvl1pPr algn="l">
              <a:defRPr sz="4000" b="1" cap="all"/>
            </a:lvl1pPr>
          </a:lstStyle>
          <a:p>
            <a:r>
              <a:rPr lang="fi-FI" noProof="0" smtClean="0"/>
              <a:t>Muokkaa perustyyl. napsautt.</a:t>
            </a:r>
            <a:endParaRPr lang="en-GB" noProof="0"/>
          </a:p>
        </p:txBody>
      </p:sp>
      <p:sp>
        <p:nvSpPr>
          <p:cNvPr id="3" name="Tekstin paikkamerkki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noProof="0" smtClean="0"/>
              <a:t>Muokkaa tekstin perustyylejä napsauttamalla</a:t>
            </a:r>
          </a:p>
        </p:txBody>
      </p:sp>
      <p:sp>
        <p:nvSpPr>
          <p:cNvPr id="4" name="Päivämäärän paikkamerkki 3"/>
          <p:cNvSpPr>
            <a:spLocks noGrp="1"/>
          </p:cNvSpPr>
          <p:nvPr>
            <p:ph type="dt" sz="half" idx="10"/>
          </p:nvPr>
        </p:nvSpPr>
        <p:spPr/>
        <p:txBody>
          <a:bodyPr/>
          <a:lstStyle>
            <a:lvl1pPr>
              <a:defRPr/>
            </a:lvl1pPr>
          </a:lstStyle>
          <a:p>
            <a:fld id="{274655D3-4030-43E0-9DBD-5B43D83A843A}" type="datetime1">
              <a:rPr lang="en-GB" noProof="0" smtClean="0"/>
              <a:pPr/>
              <a:t>13/12/2011</a:t>
            </a:fld>
            <a:endParaRPr lang="en-GB" noProof="0"/>
          </a:p>
        </p:txBody>
      </p:sp>
      <p:sp>
        <p:nvSpPr>
          <p:cNvPr id="5" name="Dian numeron paikkamerkki 4"/>
          <p:cNvSpPr>
            <a:spLocks noGrp="1"/>
          </p:cNvSpPr>
          <p:nvPr>
            <p:ph type="sldNum" sz="quarter" idx="11"/>
          </p:nvPr>
        </p:nvSpPr>
        <p:spPr/>
        <p:txBody>
          <a:bodyPr/>
          <a:lstStyle>
            <a:lvl1pPr>
              <a:defRPr/>
            </a:lvl1pPr>
          </a:lstStyle>
          <a:p>
            <a:fld id="{7C935A5C-9B69-4C27-8AF9-7843682CC87B}" type="slidenum">
              <a:rPr lang="en-GB" noProof="0" smtClean="0"/>
              <a:pPr/>
              <a:t>‹#›</a:t>
            </a:fld>
            <a:endParaRPr lang="en-GB" noProof="0"/>
          </a:p>
        </p:txBody>
      </p:sp>
      <p:sp>
        <p:nvSpPr>
          <p:cNvPr id="6" name="Alatunnisteen paikkamerkki 5"/>
          <p:cNvSpPr>
            <a:spLocks noGrp="1"/>
          </p:cNvSpPr>
          <p:nvPr>
            <p:ph type="ftr" sz="quarter" idx="12"/>
          </p:nvPr>
        </p:nvSpPr>
        <p:spPr/>
        <p:txBody>
          <a:bodyPr/>
          <a:lstStyle>
            <a:lvl1pPr>
              <a:defRPr/>
            </a:lvl1pPr>
          </a:lstStyle>
          <a:p>
            <a:endParaRPr lang="en-GB" noProof="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noProof="0" smtClean="0"/>
              <a:t>Muokkaa perustyyl. napsautt.</a:t>
            </a:r>
            <a:endParaRPr lang="en-GB" noProof="0"/>
          </a:p>
        </p:txBody>
      </p:sp>
      <p:sp>
        <p:nvSpPr>
          <p:cNvPr id="3" name="Sisällön paikkamerkki 2"/>
          <p:cNvSpPr>
            <a:spLocks noGrp="1"/>
          </p:cNvSpPr>
          <p:nvPr>
            <p:ph sz="half" idx="1"/>
          </p:nvPr>
        </p:nvSpPr>
        <p:spPr>
          <a:xfrm>
            <a:off x="742950" y="2133600"/>
            <a:ext cx="413385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endParaRPr lang="en-GB" noProof="0"/>
          </a:p>
        </p:txBody>
      </p:sp>
      <p:sp>
        <p:nvSpPr>
          <p:cNvPr id="4" name="Sisällön paikkamerkki 3"/>
          <p:cNvSpPr>
            <a:spLocks noGrp="1"/>
          </p:cNvSpPr>
          <p:nvPr>
            <p:ph sz="half" idx="2"/>
          </p:nvPr>
        </p:nvSpPr>
        <p:spPr>
          <a:xfrm>
            <a:off x="5029200" y="2133600"/>
            <a:ext cx="413385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endParaRPr lang="en-GB" noProof="0"/>
          </a:p>
        </p:txBody>
      </p:sp>
      <p:sp>
        <p:nvSpPr>
          <p:cNvPr id="5" name="Päivämäärän paikkamerkki 4"/>
          <p:cNvSpPr>
            <a:spLocks noGrp="1"/>
          </p:cNvSpPr>
          <p:nvPr>
            <p:ph type="dt" sz="half" idx="10"/>
          </p:nvPr>
        </p:nvSpPr>
        <p:spPr/>
        <p:txBody>
          <a:bodyPr/>
          <a:lstStyle>
            <a:lvl1pPr>
              <a:defRPr/>
            </a:lvl1pPr>
          </a:lstStyle>
          <a:p>
            <a:fld id="{AECAA565-D28B-4FDA-80B0-5A98BC41008F}" type="datetime1">
              <a:rPr lang="en-GB" noProof="0" smtClean="0"/>
              <a:pPr/>
              <a:t>13/12/2011</a:t>
            </a:fld>
            <a:endParaRPr lang="en-GB" noProof="0"/>
          </a:p>
        </p:txBody>
      </p:sp>
      <p:sp>
        <p:nvSpPr>
          <p:cNvPr id="6" name="Dian numeron paikkamerkki 5"/>
          <p:cNvSpPr>
            <a:spLocks noGrp="1"/>
          </p:cNvSpPr>
          <p:nvPr>
            <p:ph type="sldNum" sz="quarter" idx="11"/>
          </p:nvPr>
        </p:nvSpPr>
        <p:spPr/>
        <p:txBody>
          <a:bodyPr/>
          <a:lstStyle>
            <a:lvl1pPr>
              <a:defRPr/>
            </a:lvl1pPr>
          </a:lstStyle>
          <a:p>
            <a:fld id="{AB998CC1-2AA4-414C-AA12-958FD73DF6B5}" type="slidenum">
              <a:rPr lang="en-GB" noProof="0" smtClean="0"/>
              <a:pPr/>
              <a:t>‹#›</a:t>
            </a:fld>
            <a:endParaRPr lang="en-GB" noProof="0"/>
          </a:p>
        </p:txBody>
      </p:sp>
      <p:sp>
        <p:nvSpPr>
          <p:cNvPr id="7" name="Alatunnisteen paikkamerkki 6"/>
          <p:cNvSpPr>
            <a:spLocks noGrp="1"/>
          </p:cNvSpPr>
          <p:nvPr>
            <p:ph type="ftr" sz="quarter" idx="12"/>
          </p:nvPr>
        </p:nvSpPr>
        <p:spPr/>
        <p:txBody>
          <a:bodyPr/>
          <a:lstStyle>
            <a:lvl1pPr>
              <a:defRPr/>
            </a:lvl1pPr>
          </a:lstStyle>
          <a:p>
            <a:endParaRPr lang="en-GB"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95300" y="571488"/>
            <a:ext cx="8915400" cy="1143000"/>
          </a:xfrm>
        </p:spPr>
        <p:txBody>
          <a:bodyPr/>
          <a:lstStyle>
            <a:lvl1pPr>
              <a:defRPr/>
            </a:lvl1pPr>
          </a:lstStyle>
          <a:p>
            <a:r>
              <a:rPr lang="fi-FI" noProof="0" smtClean="0"/>
              <a:t>Muokkaa perustyyl. napsautt.</a:t>
            </a:r>
            <a:endParaRPr lang="en-GB" noProof="0"/>
          </a:p>
        </p:txBody>
      </p:sp>
      <p:sp>
        <p:nvSpPr>
          <p:cNvPr id="3" name="Tekstin paikkamerkki 2"/>
          <p:cNvSpPr>
            <a:spLocks noGrp="1"/>
          </p:cNvSpPr>
          <p:nvPr>
            <p:ph type="body" idx="1"/>
          </p:nvPr>
        </p:nvSpPr>
        <p:spPr>
          <a:xfrm>
            <a:off x="495300" y="1714488"/>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smtClean="0"/>
              <a:t>Muokkaa tekstin perustyylejä napsauttamalla</a:t>
            </a:r>
          </a:p>
        </p:txBody>
      </p:sp>
      <p:sp>
        <p:nvSpPr>
          <p:cNvPr id="4" name="Sisällön paikkamerkki 3"/>
          <p:cNvSpPr>
            <a:spLocks noGrp="1"/>
          </p:cNvSpPr>
          <p:nvPr>
            <p:ph sz="half" idx="2"/>
          </p:nvPr>
        </p:nvSpPr>
        <p:spPr>
          <a:xfrm>
            <a:off x="495300" y="2357431"/>
            <a:ext cx="4376738" cy="376873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endParaRPr lang="en-GB" noProof="0"/>
          </a:p>
        </p:txBody>
      </p:sp>
      <p:sp>
        <p:nvSpPr>
          <p:cNvPr id="5" name="Tekstin paikkamerkki 4"/>
          <p:cNvSpPr>
            <a:spLocks noGrp="1"/>
          </p:cNvSpPr>
          <p:nvPr>
            <p:ph type="body" sz="quarter" idx="3"/>
          </p:nvPr>
        </p:nvSpPr>
        <p:spPr>
          <a:xfrm>
            <a:off x="5032375" y="1714488"/>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smtClean="0"/>
              <a:t>Muokkaa tekstin perustyylejä napsauttamalla</a:t>
            </a:r>
          </a:p>
        </p:txBody>
      </p:sp>
      <p:sp>
        <p:nvSpPr>
          <p:cNvPr id="6" name="Sisällön paikkamerkki 5"/>
          <p:cNvSpPr>
            <a:spLocks noGrp="1"/>
          </p:cNvSpPr>
          <p:nvPr>
            <p:ph sz="quarter" idx="4"/>
          </p:nvPr>
        </p:nvSpPr>
        <p:spPr>
          <a:xfrm>
            <a:off x="5032375" y="2357431"/>
            <a:ext cx="4378325" cy="376873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endParaRPr lang="en-GB" noProof="0"/>
          </a:p>
        </p:txBody>
      </p:sp>
      <p:sp>
        <p:nvSpPr>
          <p:cNvPr id="7" name="Päivämäärän paikkamerkki 6"/>
          <p:cNvSpPr>
            <a:spLocks noGrp="1"/>
          </p:cNvSpPr>
          <p:nvPr>
            <p:ph type="dt" sz="half" idx="10"/>
          </p:nvPr>
        </p:nvSpPr>
        <p:spPr/>
        <p:txBody>
          <a:bodyPr/>
          <a:lstStyle>
            <a:lvl1pPr>
              <a:defRPr/>
            </a:lvl1pPr>
          </a:lstStyle>
          <a:p>
            <a:fld id="{D75E95D4-C2D4-4A2E-81D0-63CCD565F3A7}" type="datetime1">
              <a:rPr lang="en-GB" noProof="0" smtClean="0"/>
              <a:pPr/>
              <a:t>13/12/2011</a:t>
            </a:fld>
            <a:endParaRPr lang="en-GB" noProof="0"/>
          </a:p>
        </p:txBody>
      </p:sp>
      <p:sp>
        <p:nvSpPr>
          <p:cNvPr id="8" name="Dian numeron paikkamerkki 7"/>
          <p:cNvSpPr>
            <a:spLocks noGrp="1"/>
          </p:cNvSpPr>
          <p:nvPr>
            <p:ph type="sldNum" sz="quarter" idx="11"/>
          </p:nvPr>
        </p:nvSpPr>
        <p:spPr/>
        <p:txBody>
          <a:bodyPr/>
          <a:lstStyle>
            <a:lvl1pPr>
              <a:defRPr/>
            </a:lvl1pPr>
          </a:lstStyle>
          <a:p>
            <a:fld id="{E44B0DAE-94A5-4ABA-B91E-8A8A3AAC411B}" type="slidenum">
              <a:rPr lang="en-GB" noProof="0" smtClean="0"/>
              <a:pPr/>
              <a:t>‹#›</a:t>
            </a:fld>
            <a:endParaRPr lang="en-GB" noProof="0"/>
          </a:p>
        </p:txBody>
      </p:sp>
      <p:sp>
        <p:nvSpPr>
          <p:cNvPr id="9" name="Alatunnisteen paikkamerkki 8"/>
          <p:cNvSpPr>
            <a:spLocks noGrp="1"/>
          </p:cNvSpPr>
          <p:nvPr>
            <p:ph type="ftr" sz="quarter" idx="12"/>
          </p:nvPr>
        </p:nvSpPr>
        <p:spPr/>
        <p:txBody>
          <a:bodyPr/>
          <a:lstStyle>
            <a:lvl1pPr>
              <a:defRPr/>
            </a:lvl1pPr>
          </a:lstStyle>
          <a:p>
            <a:endParaRPr lang="en-GB" noProof="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noProof="0" smtClean="0"/>
              <a:t>Muokkaa perustyyl. napsautt.</a:t>
            </a:r>
            <a:endParaRPr lang="en-GB" noProof="0"/>
          </a:p>
        </p:txBody>
      </p:sp>
      <p:sp>
        <p:nvSpPr>
          <p:cNvPr id="3" name="Päivämäärän paikkamerkki 2"/>
          <p:cNvSpPr>
            <a:spLocks noGrp="1"/>
          </p:cNvSpPr>
          <p:nvPr>
            <p:ph type="dt" sz="half" idx="10"/>
          </p:nvPr>
        </p:nvSpPr>
        <p:spPr/>
        <p:txBody>
          <a:bodyPr/>
          <a:lstStyle>
            <a:lvl1pPr>
              <a:defRPr/>
            </a:lvl1pPr>
          </a:lstStyle>
          <a:p>
            <a:fld id="{9E70FF11-2ABE-42B6-91E1-0D4A456C8B89}" type="datetime1">
              <a:rPr lang="en-GB" noProof="0" smtClean="0"/>
              <a:pPr/>
              <a:t>13/12/2011</a:t>
            </a:fld>
            <a:endParaRPr lang="en-GB" noProof="0"/>
          </a:p>
        </p:txBody>
      </p:sp>
      <p:sp>
        <p:nvSpPr>
          <p:cNvPr id="4" name="Dian numeron paikkamerkki 3"/>
          <p:cNvSpPr>
            <a:spLocks noGrp="1"/>
          </p:cNvSpPr>
          <p:nvPr>
            <p:ph type="sldNum" sz="quarter" idx="11"/>
          </p:nvPr>
        </p:nvSpPr>
        <p:spPr/>
        <p:txBody>
          <a:bodyPr/>
          <a:lstStyle>
            <a:lvl1pPr>
              <a:defRPr/>
            </a:lvl1pPr>
          </a:lstStyle>
          <a:p>
            <a:fld id="{8225BD60-AA0D-4DF7-808B-E50E78976280}" type="slidenum">
              <a:rPr lang="en-GB" noProof="0" smtClean="0"/>
              <a:pPr/>
              <a:t>‹#›</a:t>
            </a:fld>
            <a:endParaRPr lang="en-GB" noProof="0"/>
          </a:p>
        </p:txBody>
      </p:sp>
      <p:sp>
        <p:nvSpPr>
          <p:cNvPr id="5" name="Alatunnisteen paikkamerkki 4"/>
          <p:cNvSpPr>
            <a:spLocks noGrp="1"/>
          </p:cNvSpPr>
          <p:nvPr>
            <p:ph type="ftr" sz="quarter" idx="12"/>
          </p:nvPr>
        </p:nvSpPr>
        <p:spPr/>
        <p:txBody>
          <a:bodyPr/>
          <a:lstStyle>
            <a:lvl1pPr>
              <a:defRPr/>
            </a:lvl1pPr>
          </a:lstStyle>
          <a:p>
            <a:endParaRPr lang="en-GB"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lvl1pPr>
              <a:defRPr/>
            </a:lvl1pPr>
          </a:lstStyle>
          <a:p>
            <a:fld id="{1CD520A0-BFA4-4697-A600-E62C56E7B8E2}" type="datetime1">
              <a:rPr lang="en-GB" noProof="0" smtClean="0"/>
              <a:pPr/>
              <a:t>13/12/2011</a:t>
            </a:fld>
            <a:endParaRPr lang="en-GB" noProof="0"/>
          </a:p>
        </p:txBody>
      </p:sp>
      <p:sp>
        <p:nvSpPr>
          <p:cNvPr id="3" name="Dian numeron paikkamerkki 2"/>
          <p:cNvSpPr>
            <a:spLocks noGrp="1"/>
          </p:cNvSpPr>
          <p:nvPr>
            <p:ph type="sldNum" sz="quarter" idx="11"/>
          </p:nvPr>
        </p:nvSpPr>
        <p:spPr/>
        <p:txBody>
          <a:bodyPr/>
          <a:lstStyle>
            <a:lvl1pPr>
              <a:defRPr/>
            </a:lvl1pPr>
          </a:lstStyle>
          <a:p>
            <a:fld id="{A5ADFDAD-66FC-4993-B372-BD41049F39E9}" type="slidenum">
              <a:rPr lang="en-GB" noProof="0" smtClean="0"/>
              <a:pPr/>
              <a:t>‹#›</a:t>
            </a:fld>
            <a:endParaRPr lang="en-GB" noProof="0"/>
          </a:p>
        </p:txBody>
      </p:sp>
      <p:sp>
        <p:nvSpPr>
          <p:cNvPr id="4" name="Alatunnisteen paikkamerkki 3"/>
          <p:cNvSpPr>
            <a:spLocks noGrp="1"/>
          </p:cNvSpPr>
          <p:nvPr>
            <p:ph type="ftr" sz="quarter" idx="12"/>
          </p:nvPr>
        </p:nvSpPr>
        <p:spPr/>
        <p:txBody>
          <a:bodyPr/>
          <a:lstStyle>
            <a:lvl1pPr>
              <a:defRPr/>
            </a:lvl1pPr>
          </a:lstStyle>
          <a:p>
            <a:endParaRPr lang="en-GB"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95300" y="273050"/>
            <a:ext cx="3259138" cy="1162050"/>
          </a:xfrm>
        </p:spPr>
        <p:txBody>
          <a:bodyPr anchor="b"/>
          <a:lstStyle>
            <a:lvl1pPr algn="l">
              <a:defRPr sz="2000" b="1"/>
            </a:lvl1pPr>
          </a:lstStyle>
          <a:p>
            <a:r>
              <a:rPr lang="fi-FI" noProof="0" smtClean="0"/>
              <a:t>Muokkaa perustyyl. napsautt.</a:t>
            </a:r>
            <a:endParaRPr lang="en-GB" noProof="0"/>
          </a:p>
        </p:txBody>
      </p:sp>
      <p:sp>
        <p:nvSpPr>
          <p:cNvPr id="3" name="Sisällön paikkamerkki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endParaRPr lang="en-GB" noProof="0"/>
          </a:p>
        </p:txBody>
      </p:sp>
      <p:sp>
        <p:nvSpPr>
          <p:cNvPr id="4" name="Tekstin paikkamerkki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noProof="0" smtClean="0"/>
              <a:t>Muokkaa tekstin perustyylejä napsauttamalla</a:t>
            </a:r>
          </a:p>
        </p:txBody>
      </p:sp>
      <p:sp>
        <p:nvSpPr>
          <p:cNvPr id="5" name="Päivämäärän paikkamerkki 4"/>
          <p:cNvSpPr>
            <a:spLocks noGrp="1"/>
          </p:cNvSpPr>
          <p:nvPr>
            <p:ph type="dt" sz="half" idx="10"/>
          </p:nvPr>
        </p:nvSpPr>
        <p:spPr/>
        <p:txBody>
          <a:bodyPr/>
          <a:lstStyle>
            <a:lvl1pPr>
              <a:defRPr/>
            </a:lvl1pPr>
          </a:lstStyle>
          <a:p>
            <a:fld id="{6D95363E-B1F4-4410-8B60-14500812E074}" type="datetime1">
              <a:rPr lang="en-GB" noProof="0" smtClean="0"/>
              <a:pPr/>
              <a:t>13/12/2011</a:t>
            </a:fld>
            <a:endParaRPr lang="en-GB" noProof="0"/>
          </a:p>
        </p:txBody>
      </p:sp>
      <p:sp>
        <p:nvSpPr>
          <p:cNvPr id="6" name="Dian numeron paikkamerkki 5"/>
          <p:cNvSpPr>
            <a:spLocks noGrp="1"/>
          </p:cNvSpPr>
          <p:nvPr>
            <p:ph type="sldNum" sz="quarter" idx="11"/>
          </p:nvPr>
        </p:nvSpPr>
        <p:spPr/>
        <p:txBody>
          <a:bodyPr/>
          <a:lstStyle>
            <a:lvl1pPr>
              <a:defRPr/>
            </a:lvl1pPr>
          </a:lstStyle>
          <a:p>
            <a:fld id="{9803ADD0-704C-43B9-9478-41727213B286}" type="slidenum">
              <a:rPr lang="en-GB" noProof="0" smtClean="0"/>
              <a:pPr/>
              <a:t>‹#›</a:t>
            </a:fld>
            <a:endParaRPr lang="en-GB" noProof="0"/>
          </a:p>
        </p:txBody>
      </p:sp>
      <p:sp>
        <p:nvSpPr>
          <p:cNvPr id="7" name="Alatunnisteen paikkamerkki 6"/>
          <p:cNvSpPr>
            <a:spLocks noGrp="1"/>
          </p:cNvSpPr>
          <p:nvPr>
            <p:ph type="ftr" sz="quarter" idx="12"/>
          </p:nvPr>
        </p:nvSpPr>
        <p:spPr/>
        <p:txBody>
          <a:bodyPr/>
          <a:lstStyle>
            <a:lvl1pPr>
              <a:defRPr/>
            </a:lvl1pPr>
          </a:lstStyle>
          <a:p>
            <a:endParaRPr lang="en-GB" noProof="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941513" y="4800600"/>
            <a:ext cx="5943600" cy="566738"/>
          </a:xfrm>
        </p:spPr>
        <p:txBody>
          <a:bodyPr anchor="b"/>
          <a:lstStyle>
            <a:lvl1pPr algn="l">
              <a:defRPr sz="2000" b="1"/>
            </a:lvl1pPr>
          </a:lstStyle>
          <a:p>
            <a:r>
              <a:rPr lang="fi-FI" noProof="0" smtClean="0"/>
              <a:t>Muokkaa perustyyl. napsautt.</a:t>
            </a:r>
            <a:endParaRPr lang="en-GB" noProof="0"/>
          </a:p>
        </p:txBody>
      </p:sp>
      <p:sp>
        <p:nvSpPr>
          <p:cNvPr id="3" name="Kuvan paikkamerkki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noProof="0" smtClean="0"/>
              <a:t>Lisää kuva napsauttamalla kuvaketta</a:t>
            </a:r>
            <a:endParaRPr lang="en-GB" noProof="0"/>
          </a:p>
        </p:txBody>
      </p:sp>
      <p:sp>
        <p:nvSpPr>
          <p:cNvPr id="4" name="Tekstin paikkamerkki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noProof="0" smtClean="0"/>
              <a:t>Muokkaa tekstin perustyylejä napsauttamalla</a:t>
            </a:r>
          </a:p>
        </p:txBody>
      </p:sp>
      <p:sp>
        <p:nvSpPr>
          <p:cNvPr id="5" name="Päivämäärän paikkamerkki 4"/>
          <p:cNvSpPr>
            <a:spLocks noGrp="1"/>
          </p:cNvSpPr>
          <p:nvPr>
            <p:ph type="dt" sz="half" idx="10"/>
          </p:nvPr>
        </p:nvSpPr>
        <p:spPr/>
        <p:txBody>
          <a:bodyPr/>
          <a:lstStyle>
            <a:lvl1pPr>
              <a:defRPr/>
            </a:lvl1pPr>
          </a:lstStyle>
          <a:p>
            <a:fld id="{7A4117F5-F817-44AE-91FF-0BE00D4D294A}" type="datetime1">
              <a:rPr lang="en-GB" noProof="0" smtClean="0"/>
              <a:pPr/>
              <a:t>13/12/2011</a:t>
            </a:fld>
            <a:endParaRPr lang="en-GB" noProof="0"/>
          </a:p>
        </p:txBody>
      </p:sp>
      <p:sp>
        <p:nvSpPr>
          <p:cNvPr id="6" name="Dian numeron paikkamerkki 5"/>
          <p:cNvSpPr>
            <a:spLocks noGrp="1"/>
          </p:cNvSpPr>
          <p:nvPr>
            <p:ph type="sldNum" sz="quarter" idx="11"/>
          </p:nvPr>
        </p:nvSpPr>
        <p:spPr/>
        <p:txBody>
          <a:bodyPr/>
          <a:lstStyle>
            <a:lvl1pPr>
              <a:defRPr/>
            </a:lvl1pPr>
          </a:lstStyle>
          <a:p>
            <a:fld id="{244E748A-FE0F-4435-8C05-F5AEA24CC9C9}" type="slidenum">
              <a:rPr lang="en-GB" noProof="0" smtClean="0"/>
              <a:pPr/>
              <a:t>‹#›</a:t>
            </a:fld>
            <a:endParaRPr lang="en-GB" noProof="0"/>
          </a:p>
        </p:txBody>
      </p:sp>
      <p:sp>
        <p:nvSpPr>
          <p:cNvPr id="7" name="Alatunnisteen paikkamerkki 6"/>
          <p:cNvSpPr>
            <a:spLocks noGrp="1"/>
          </p:cNvSpPr>
          <p:nvPr>
            <p:ph type="ftr" sz="quarter" idx="12"/>
          </p:nvPr>
        </p:nvSpPr>
        <p:spPr/>
        <p:txBody>
          <a:bodyPr/>
          <a:lstStyle>
            <a:lvl1pPr>
              <a:defRPr/>
            </a:lvl1pPr>
          </a:lstStyle>
          <a:p>
            <a:endParaRPr lang="en-GB" noProof="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838200"/>
            <a:ext cx="8420100" cy="121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noProof="0" dirty="0" err="1" smtClean="0"/>
              <a:t>Muokkaa</a:t>
            </a:r>
            <a:r>
              <a:rPr lang="en-GB" noProof="0" dirty="0" smtClean="0"/>
              <a:t> </a:t>
            </a:r>
            <a:r>
              <a:rPr lang="en-GB" noProof="0" dirty="0" err="1" smtClean="0"/>
              <a:t>otsikon</a:t>
            </a:r>
            <a:r>
              <a:rPr lang="en-GB" noProof="0" dirty="0" smtClean="0"/>
              <a:t> </a:t>
            </a:r>
            <a:r>
              <a:rPr lang="en-GB" noProof="0" dirty="0" err="1" smtClean="0"/>
              <a:t>perustyyliä</a:t>
            </a:r>
            <a:r>
              <a:rPr lang="en-GB" noProof="0" dirty="0" smtClean="0"/>
              <a:t> </a:t>
            </a:r>
            <a:r>
              <a:rPr lang="en-GB" noProof="0" dirty="0" err="1" smtClean="0"/>
              <a:t>napsauttamalla</a:t>
            </a:r>
            <a:endParaRPr lang="en-GB" noProof="0" dirty="0" smtClean="0"/>
          </a:p>
        </p:txBody>
      </p:sp>
      <p:sp>
        <p:nvSpPr>
          <p:cNvPr id="1027" name="Rectangle 3"/>
          <p:cNvSpPr>
            <a:spLocks noGrp="1" noChangeArrowheads="1"/>
          </p:cNvSpPr>
          <p:nvPr>
            <p:ph type="body" idx="1"/>
          </p:nvPr>
        </p:nvSpPr>
        <p:spPr bwMode="auto">
          <a:xfrm>
            <a:off x="742950" y="2133600"/>
            <a:ext cx="8420100" cy="3962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err="1" smtClean="0"/>
              <a:t>Muokkaa</a:t>
            </a:r>
            <a:r>
              <a:rPr lang="en-GB" noProof="0" dirty="0" smtClean="0"/>
              <a:t> </a:t>
            </a:r>
            <a:r>
              <a:rPr lang="en-GB" noProof="0" dirty="0" err="1" smtClean="0"/>
              <a:t>tekstin</a:t>
            </a:r>
            <a:r>
              <a:rPr lang="en-GB" noProof="0" dirty="0" smtClean="0"/>
              <a:t> </a:t>
            </a:r>
            <a:r>
              <a:rPr lang="en-GB" noProof="0" dirty="0" err="1" smtClean="0"/>
              <a:t>perustyylejä</a:t>
            </a:r>
            <a:r>
              <a:rPr lang="en-GB" noProof="0" dirty="0" smtClean="0"/>
              <a:t> </a:t>
            </a:r>
            <a:r>
              <a:rPr lang="en-GB" noProof="0" dirty="0" err="1" smtClean="0"/>
              <a:t>napsauttamalla</a:t>
            </a:r>
            <a:endParaRPr lang="en-GB" noProof="0" dirty="0" smtClean="0"/>
          </a:p>
          <a:p>
            <a:pPr lvl="1"/>
            <a:r>
              <a:rPr lang="en-GB" noProof="0" dirty="0" err="1" smtClean="0"/>
              <a:t>toinen</a:t>
            </a:r>
            <a:r>
              <a:rPr lang="en-GB" noProof="0" dirty="0" smtClean="0"/>
              <a:t> </a:t>
            </a:r>
            <a:r>
              <a:rPr lang="en-GB" noProof="0" dirty="0" err="1" smtClean="0"/>
              <a:t>taso</a:t>
            </a:r>
            <a:endParaRPr lang="en-GB" noProof="0" dirty="0" smtClean="0"/>
          </a:p>
          <a:p>
            <a:pPr lvl="2"/>
            <a:r>
              <a:rPr lang="en-GB" noProof="0" dirty="0" err="1" smtClean="0"/>
              <a:t>kolmas</a:t>
            </a:r>
            <a:r>
              <a:rPr lang="en-GB" noProof="0" dirty="0" smtClean="0"/>
              <a:t> </a:t>
            </a:r>
            <a:r>
              <a:rPr lang="en-GB" noProof="0" dirty="0" err="1" smtClean="0"/>
              <a:t>taso</a:t>
            </a:r>
            <a:endParaRPr lang="en-GB" noProof="0" dirty="0" smtClean="0"/>
          </a:p>
          <a:p>
            <a:pPr lvl="3"/>
            <a:r>
              <a:rPr lang="en-GB" noProof="0" dirty="0" err="1" smtClean="0"/>
              <a:t>neljäs</a:t>
            </a:r>
            <a:r>
              <a:rPr lang="en-GB" noProof="0" dirty="0" smtClean="0"/>
              <a:t> </a:t>
            </a:r>
            <a:r>
              <a:rPr lang="en-GB" noProof="0" dirty="0" err="1" smtClean="0"/>
              <a:t>taso</a:t>
            </a:r>
            <a:endParaRPr lang="en-GB" noProof="0" dirty="0" smtClean="0"/>
          </a:p>
          <a:p>
            <a:pPr lvl="4"/>
            <a:r>
              <a:rPr lang="en-GB" noProof="0" dirty="0" err="1" smtClean="0"/>
              <a:t>viides</a:t>
            </a:r>
            <a:r>
              <a:rPr lang="en-GB" noProof="0" dirty="0" smtClean="0"/>
              <a:t> </a:t>
            </a:r>
            <a:r>
              <a:rPr lang="en-GB" noProof="0" dirty="0" err="1" smtClean="0"/>
              <a:t>taso</a:t>
            </a:r>
            <a:endParaRPr lang="en-GB" noProof="0" dirty="0" smtClean="0"/>
          </a:p>
        </p:txBody>
      </p:sp>
      <p:sp>
        <p:nvSpPr>
          <p:cNvPr id="1028" name="Rectangle 4"/>
          <p:cNvSpPr>
            <a:spLocks noGrp="1" noChangeArrowheads="1"/>
          </p:cNvSpPr>
          <p:nvPr>
            <p:ph type="dt" sz="half" idx="2"/>
          </p:nvPr>
        </p:nvSpPr>
        <p:spPr bwMode="auto">
          <a:xfrm>
            <a:off x="7696200" y="6553200"/>
            <a:ext cx="153035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lvl1pPr>
          </a:lstStyle>
          <a:p>
            <a:fld id="{CFBAAFFB-8254-4C8D-ACAA-33AF8019563F}" type="datetime1">
              <a:rPr lang="en-GB" noProof="0" smtClean="0"/>
              <a:pPr/>
              <a:t>13/12/2011</a:t>
            </a:fld>
            <a:endParaRPr lang="en-GB" noProof="0" dirty="0"/>
          </a:p>
        </p:txBody>
      </p:sp>
      <p:sp>
        <p:nvSpPr>
          <p:cNvPr id="1030" name="Rectangle 6"/>
          <p:cNvSpPr>
            <a:spLocks noGrp="1" noChangeArrowheads="1"/>
          </p:cNvSpPr>
          <p:nvPr>
            <p:ph type="sldNum" sz="quarter" idx="4"/>
          </p:nvPr>
        </p:nvSpPr>
        <p:spPr bwMode="auto">
          <a:xfrm>
            <a:off x="9201150" y="6553200"/>
            <a:ext cx="55245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D60EEC27-B4A1-498C-A47A-F30DA403FA2E}" type="slidenum">
              <a:rPr lang="en-GB" noProof="0" smtClean="0"/>
              <a:pPr/>
              <a:t>‹#›</a:t>
            </a:fld>
            <a:endParaRPr lang="en-GB" noProof="0" dirty="0"/>
          </a:p>
        </p:txBody>
      </p:sp>
      <p:sp>
        <p:nvSpPr>
          <p:cNvPr id="1034" name="Rectangle 10"/>
          <p:cNvSpPr>
            <a:spLocks noGrp="1" noChangeArrowheads="1"/>
          </p:cNvSpPr>
          <p:nvPr>
            <p:ph type="ftr" sz="quarter" idx="3"/>
          </p:nvPr>
        </p:nvSpPr>
        <p:spPr bwMode="auto">
          <a:xfrm>
            <a:off x="5410200" y="6553200"/>
            <a:ext cx="2209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noProof="1"/>
            </a:lvl1pPr>
          </a:lstStyle>
          <a:p>
            <a:endParaRPr lang="en-GB" noProof="0" dirty="0"/>
          </a:p>
        </p:txBody>
      </p:sp>
      <p:pic>
        <p:nvPicPr>
          <p:cNvPr id="1052" name="Picture 28" descr="D:\TP\viestinta\grafi\mallit\lyhyt viiva.tif"/>
          <p:cNvPicPr>
            <a:picLocks noChangeAspect="1" noChangeArrowheads="1"/>
          </p:cNvPicPr>
          <p:nvPr/>
        </p:nvPicPr>
        <p:blipFill>
          <a:blip r:embed="rId14" cstate="print"/>
          <a:srcRect/>
          <a:stretch>
            <a:fillRect/>
          </a:stretch>
        </p:blipFill>
        <p:spPr bwMode="auto">
          <a:xfrm>
            <a:off x="5459413" y="6516688"/>
            <a:ext cx="4446587" cy="36512"/>
          </a:xfrm>
          <a:prstGeom prst="rect">
            <a:avLst/>
          </a:prstGeom>
          <a:noFill/>
        </p:spPr>
      </p:pic>
      <p:pic>
        <p:nvPicPr>
          <p:cNvPr id="9" name="Picture 38" descr="D:\2004\tp\grafi\kalvopohjat\englanti2.jpg"/>
          <p:cNvPicPr>
            <a:picLocks noChangeAspect="1" noChangeArrowheads="1"/>
          </p:cNvPicPr>
          <p:nvPr/>
        </p:nvPicPr>
        <p:blipFill>
          <a:blip r:embed="rId15" cstate="print"/>
          <a:srcRect/>
          <a:stretch>
            <a:fillRect/>
          </a:stretch>
        </p:blipFill>
        <p:spPr bwMode="auto">
          <a:xfrm>
            <a:off x="306000" y="226800"/>
            <a:ext cx="3070225" cy="546100"/>
          </a:xfrm>
          <a:prstGeom prst="rect">
            <a:avLst/>
          </a:prstGeom>
          <a:noFill/>
        </p:spPr>
      </p:pic>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hf hdr="0" ftr="0"/>
  <p:txStyles>
    <p:titleStyle>
      <a:lvl1pPr algn="l" rtl="0" eaLnBrk="1" fontAlgn="base" hangingPunct="1">
        <a:spcBef>
          <a:spcPct val="0"/>
        </a:spcBef>
        <a:spcAft>
          <a:spcPct val="0"/>
        </a:spcAft>
        <a:defRPr sz="2800">
          <a:solidFill>
            <a:schemeClr val="tx2"/>
          </a:solidFill>
          <a:latin typeface="+mj-lt"/>
          <a:ea typeface="+mj-ea"/>
          <a:cs typeface="+mj-cs"/>
        </a:defRPr>
      </a:lvl1pPr>
      <a:lvl2pPr algn="l" rtl="0" eaLnBrk="1" fontAlgn="base" hangingPunct="1">
        <a:spcBef>
          <a:spcPct val="0"/>
        </a:spcBef>
        <a:spcAft>
          <a:spcPct val="0"/>
        </a:spcAft>
        <a:defRPr sz="2800">
          <a:solidFill>
            <a:schemeClr val="tx2"/>
          </a:solidFill>
          <a:latin typeface="Arial" charset="0"/>
        </a:defRPr>
      </a:lvl2pPr>
      <a:lvl3pPr algn="l" rtl="0" eaLnBrk="1" fontAlgn="base" hangingPunct="1">
        <a:spcBef>
          <a:spcPct val="0"/>
        </a:spcBef>
        <a:spcAft>
          <a:spcPct val="0"/>
        </a:spcAft>
        <a:defRPr sz="2800">
          <a:solidFill>
            <a:schemeClr val="tx2"/>
          </a:solidFill>
          <a:latin typeface="Arial" charset="0"/>
        </a:defRPr>
      </a:lvl3pPr>
      <a:lvl4pPr algn="l" rtl="0" eaLnBrk="1" fontAlgn="base" hangingPunct="1">
        <a:spcBef>
          <a:spcPct val="0"/>
        </a:spcBef>
        <a:spcAft>
          <a:spcPct val="0"/>
        </a:spcAft>
        <a:defRPr sz="2800">
          <a:solidFill>
            <a:schemeClr val="tx2"/>
          </a:solidFill>
          <a:latin typeface="Arial" charset="0"/>
        </a:defRPr>
      </a:lvl4pPr>
      <a:lvl5pPr algn="l" rtl="0" eaLnBrk="1" fontAlgn="base" hangingPunct="1">
        <a:spcBef>
          <a:spcPct val="0"/>
        </a:spcBef>
        <a:spcAft>
          <a:spcPct val="0"/>
        </a:spcAft>
        <a:defRPr sz="2800">
          <a:solidFill>
            <a:schemeClr val="tx2"/>
          </a:solidFill>
          <a:latin typeface="Arial" charset="0"/>
        </a:defRPr>
      </a:lvl5pPr>
      <a:lvl6pPr marL="457200" algn="l" rtl="0" eaLnBrk="1" fontAlgn="base" hangingPunct="1">
        <a:spcBef>
          <a:spcPct val="0"/>
        </a:spcBef>
        <a:spcAft>
          <a:spcPct val="0"/>
        </a:spcAft>
        <a:defRPr sz="2800">
          <a:solidFill>
            <a:schemeClr val="tx2"/>
          </a:solidFill>
          <a:latin typeface="Arial" charset="0"/>
        </a:defRPr>
      </a:lvl6pPr>
      <a:lvl7pPr marL="914400" algn="l" rtl="0" eaLnBrk="1" fontAlgn="base" hangingPunct="1">
        <a:spcBef>
          <a:spcPct val="0"/>
        </a:spcBef>
        <a:spcAft>
          <a:spcPct val="0"/>
        </a:spcAft>
        <a:defRPr sz="2800">
          <a:solidFill>
            <a:schemeClr val="tx2"/>
          </a:solidFill>
          <a:latin typeface="Arial" charset="0"/>
        </a:defRPr>
      </a:lvl7pPr>
      <a:lvl8pPr marL="1371600" algn="l" rtl="0" eaLnBrk="1" fontAlgn="base" hangingPunct="1">
        <a:spcBef>
          <a:spcPct val="0"/>
        </a:spcBef>
        <a:spcAft>
          <a:spcPct val="0"/>
        </a:spcAft>
        <a:defRPr sz="2800">
          <a:solidFill>
            <a:schemeClr val="tx2"/>
          </a:solidFill>
          <a:latin typeface="Arial" charset="0"/>
        </a:defRPr>
      </a:lvl8pPr>
      <a:lvl9pPr marL="1828800" algn="l" rtl="0" eaLnBrk="1" fontAlgn="base" hangingPunct="1">
        <a:spcBef>
          <a:spcPct val="0"/>
        </a:spcBef>
        <a:spcAft>
          <a:spcPct val="0"/>
        </a:spcAft>
        <a:defRPr sz="2800">
          <a:solidFill>
            <a:schemeClr val="tx2"/>
          </a:solidFill>
          <a:latin typeface="Arial" charset="0"/>
        </a:defRPr>
      </a:lvl9pPr>
    </p:titleStyle>
    <p:bodyStyle>
      <a:lvl1pPr marL="185738" indent="-185738" algn="l" rtl="0" eaLnBrk="1" fontAlgn="base" hangingPunct="1">
        <a:spcBef>
          <a:spcPct val="20000"/>
        </a:spcBef>
        <a:spcAft>
          <a:spcPct val="0"/>
        </a:spcAft>
        <a:buClr>
          <a:schemeClr val="accent2"/>
        </a:buClr>
        <a:buSzPct val="60000"/>
        <a:buFont typeface="Wingdings" pitchFamily="2" charset="2"/>
        <a:buChar char="n"/>
        <a:defRPr sz="2400">
          <a:solidFill>
            <a:schemeClr val="tx1"/>
          </a:solidFill>
          <a:latin typeface="+mn-lt"/>
          <a:ea typeface="+mn-ea"/>
          <a:cs typeface="+mn-cs"/>
        </a:defRPr>
      </a:lvl1pPr>
      <a:lvl2pPr marL="565150" indent="-184150" algn="l" rtl="0" eaLnBrk="1" fontAlgn="base" hangingPunct="1">
        <a:spcBef>
          <a:spcPct val="20000"/>
        </a:spcBef>
        <a:spcAft>
          <a:spcPct val="0"/>
        </a:spcAft>
        <a:buClr>
          <a:schemeClr val="accent2"/>
        </a:buClr>
        <a:buSzPct val="55000"/>
        <a:buFont typeface="Wingdings" pitchFamily="2" charset="2"/>
        <a:buChar char="l"/>
        <a:defRPr sz="2400">
          <a:solidFill>
            <a:schemeClr val="tx1"/>
          </a:solidFill>
          <a:latin typeface="+mn-lt"/>
        </a:defRPr>
      </a:lvl2pPr>
      <a:lvl3pPr marL="941388" indent="-185738" algn="l" rtl="0" eaLnBrk="1" fontAlgn="base" hangingPunct="1">
        <a:spcBef>
          <a:spcPct val="20000"/>
        </a:spcBef>
        <a:spcAft>
          <a:spcPct val="0"/>
        </a:spcAft>
        <a:buClr>
          <a:schemeClr val="accent2"/>
        </a:buClr>
        <a:buSzPct val="55000"/>
        <a:buFont typeface="Wingdings" pitchFamily="2" charset="2"/>
        <a:buChar char="l"/>
        <a:defRPr sz="2400">
          <a:solidFill>
            <a:schemeClr val="tx1"/>
          </a:solidFill>
          <a:latin typeface="+mn-lt"/>
        </a:defRPr>
      </a:lvl3pPr>
      <a:lvl4pPr marL="1330325" indent="-198438" algn="l" rtl="0" eaLnBrk="1" fontAlgn="base" hangingPunct="1">
        <a:spcBef>
          <a:spcPct val="20000"/>
        </a:spcBef>
        <a:spcAft>
          <a:spcPct val="0"/>
        </a:spcAft>
        <a:buClr>
          <a:schemeClr val="accent2"/>
        </a:buClr>
        <a:buSzPct val="55000"/>
        <a:buFont typeface="Wingdings" pitchFamily="2" charset="2"/>
        <a:buChar char="l"/>
        <a:defRPr sz="2400">
          <a:solidFill>
            <a:schemeClr val="tx1"/>
          </a:solidFill>
          <a:latin typeface="+mn-lt"/>
        </a:defRPr>
      </a:lvl4pPr>
      <a:lvl5pPr marL="1719263" indent="-198438" algn="l" rtl="0" eaLnBrk="1" fontAlgn="base" hangingPunct="1">
        <a:spcBef>
          <a:spcPct val="20000"/>
        </a:spcBef>
        <a:spcAft>
          <a:spcPct val="0"/>
        </a:spcAft>
        <a:buClr>
          <a:schemeClr val="accent2"/>
        </a:buClr>
        <a:buSzPct val="55000"/>
        <a:buFont typeface="Wingdings" pitchFamily="2" charset="2"/>
        <a:buChar char="l"/>
        <a:defRPr sz="2400">
          <a:solidFill>
            <a:schemeClr val="tx1"/>
          </a:solidFill>
          <a:latin typeface="+mn-lt"/>
        </a:defRPr>
      </a:lvl5pPr>
      <a:lvl6pPr marL="2176463" indent="-198438" algn="l" rtl="0" eaLnBrk="1" fontAlgn="base" hangingPunct="1">
        <a:spcBef>
          <a:spcPct val="20000"/>
        </a:spcBef>
        <a:spcAft>
          <a:spcPct val="0"/>
        </a:spcAft>
        <a:buClr>
          <a:schemeClr val="accent2"/>
        </a:buClr>
        <a:buSzPct val="55000"/>
        <a:buFont typeface="Wingdings" pitchFamily="2" charset="2"/>
        <a:buChar char="l"/>
        <a:defRPr sz="2400">
          <a:solidFill>
            <a:schemeClr val="tx1"/>
          </a:solidFill>
          <a:latin typeface="+mn-lt"/>
        </a:defRPr>
      </a:lvl6pPr>
      <a:lvl7pPr marL="2633663" indent="-198438" algn="l" rtl="0" eaLnBrk="1" fontAlgn="base" hangingPunct="1">
        <a:spcBef>
          <a:spcPct val="20000"/>
        </a:spcBef>
        <a:spcAft>
          <a:spcPct val="0"/>
        </a:spcAft>
        <a:buClr>
          <a:schemeClr val="accent2"/>
        </a:buClr>
        <a:buSzPct val="55000"/>
        <a:buFont typeface="Wingdings" pitchFamily="2" charset="2"/>
        <a:buChar char="l"/>
        <a:defRPr sz="2400">
          <a:solidFill>
            <a:schemeClr val="tx1"/>
          </a:solidFill>
          <a:latin typeface="+mn-lt"/>
        </a:defRPr>
      </a:lvl7pPr>
      <a:lvl8pPr marL="3090863" indent="-198438" algn="l" rtl="0" eaLnBrk="1" fontAlgn="base" hangingPunct="1">
        <a:spcBef>
          <a:spcPct val="20000"/>
        </a:spcBef>
        <a:spcAft>
          <a:spcPct val="0"/>
        </a:spcAft>
        <a:buClr>
          <a:schemeClr val="accent2"/>
        </a:buClr>
        <a:buSzPct val="55000"/>
        <a:buFont typeface="Wingdings" pitchFamily="2" charset="2"/>
        <a:buChar char="l"/>
        <a:defRPr sz="2400">
          <a:solidFill>
            <a:schemeClr val="tx1"/>
          </a:solidFill>
          <a:latin typeface="+mn-lt"/>
        </a:defRPr>
      </a:lvl8pPr>
      <a:lvl9pPr marL="3548063" indent="-198438" algn="l" rtl="0" eaLnBrk="1" fontAlgn="base" hangingPunct="1">
        <a:spcBef>
          <a:spcPct val="20000"/>
        </a:spcBef>
        <a:spcAft>
          <a:spcPct val="0"/>
        </a:spcAft>
        <a:buClr>
          <a:schemeClr val="accent2"/>
        </a:buClr>
        <a:buSzPct val="55000"/>
        <a:buFont typeface="Wingdings" pitchFamily="2" charset="2"/>
        <a:buChar char="l"/>
        <a:defRPr sz="24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424608" y="1340768"/>
            <a:ext cx="8100392" cy="2088232"/>
          </a:xfrm>
        </p:spPr>
        <p:txBody>
          <a:bodyPr/>
          <a:lstStyle/>
          <a:p>
            <a:r>
              <a:rPr lang="fi-FI" sz="2400" b="1" dirty="0" smtClean="0"/>
              <a:t>Reporting requirements of Land use, Land use change and Forestry sector under the United Nations Framework Convention on Climate Change (UNFCCC)</a:t>
            </a:r>
            <a:endParaRPr lang="fi-FI" sz="2400" b="1" dirty="0"/>
          </a:p>
        </p:txBody>
      </p:sp>
      <p:sp>
        <p:nvSpPr>
          <p:cNvPr id="3" name="Alaotsikko 2"/>
          <p:cNvSpPr>
            <a:spLocks noGrp="1"/>
          </p:cNvSpPr>
          <p:nvPr>
            <p:ph type="subTitle" idx="1"/>
          </p:nvPr>
        </p:nvSpPr>
        <p:spPr>
          <a:xfrm>
            <a:off x="848544" y="3645024"/>
            <a:ext cx="8532440" cy="1584176"/>
          </a:xfrm>
        </p:spPr>
        <p:txBody>
          <a:bodyPr/>
          <a:lstStyle/>
          <a:p>
            <a:pPr algn="ctr"/>
            <a:r>
              <a:rPr lang="fi-FI" sz="2000" dirty="0" smtClean="0"/>
              <a:t>Tuija Lapveteläinen</a:t>
            </a:r>
          </a:p>
          <a:p>
            <a:pPr algn="ctr"/>
            <a:r>
              <a:rPr lang="fi-FI" sz="2000" dirty="0" smtClean="0"/>
              <a:t>14.12.2011</a:t>
            </a:r>
          </a:p>
          <a:p>
            <a:pPr algn="ctr"/>
            <a:endParaRPr lang="fi-FI" sz="2000" dirty="0" smtClean="0"/>
          </a:p>
          <a:p>
            <a:pPr algn="ctr"/>
            <a:r>
              <a:rPr lang="fi-FI" sz="2000" dirty="0" err="1" smtClean="0"/>
              <a:t>Finnish</a:t>
            </a:r>
            <a:r>
              <a:rPr lang="fi-FI" sz="2000" dirty="0" smtClean="0"/>
              <a:t> Meteorological Institute, Helsinki, Finland</a:t>
            </a:r>
          </a:p>
          <a:p>
            <a:pPr algn="ctr"/>
            <a:endParaRPr lang="fi-FI"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A719E574-29BA-4176-89F5-052B1438C856}" type="datetime1">
              <a:rPr lang="en-GB" noProof="0" smtClean="0"/>
              <a:pPr/>
              <a:t>13/12/2011</a:t>
            </a:fld>
            <a:endParaRPr lang="en-GB" noProof="0"/>
          </a:p>
        </p:txBody>
      </p:sp>
      <p:sp>
        <p:nvSpPr>
          <p:cNvPr id="4" name="Dian numeron paikkamerkki 3"/>
          <p:cNvSpPr>
            <a:spLocks noGrp="1"/>
          </p:cNvSpPr>
          <p:nvPr>
            <p:ph type="sldNum" sz="quarter" idx="11"/>
          </p:nvPr>
        </p:nvSpPr>
        <p:spPr/>
        <p:txBody>
          <a:bodyPr/>
          <a:lstStyle/>
          <a:p>
            <a:fld id="{8225BD60-AA0D-4DF7-808B-E50E78976280}" type="slidenum">
              <a:rPr lang="en-GB" noProof="0" smtClean="0"/>
              <a:pPr/>
              <a:t>10</a:t>
            </a:fld>
            <a:endParaRPr lang="en-GB" noProof="0"/>
          </a:p>
        </p:txBody>
      </p:sp>
      <p:sp>
        <p:nvSpPr>
          <p:cNvPr id="6" name="Sisällön paikkamerkki 2"/>
          <p:cNvSpPr txBox="1">
            <a:spLocks/>
          </p:cNvSpPr>
          <p:nvPr/>
        </p:nvSpPr>
        <p:spPr>
          <a:xfrm>
            <a:off x="776536" y="980728"/>
            <a:ext cx="7772400" cy="4752528"/>
          </a:xfrm>
          <a:prstGeom prst="rect">
            <a:avLst/>
          </a:prstGeom>
        </p:spPr>
        <p:txBody>
          <a:bodyPr/>
          <a:lstStyle/>
          <a:p>
            <a:pPr marL="185738" marR="0" lvl="0" indent="-185738" algn="l" defTabSz="914400" rtl="0" eaLnBrk="1" fontAlgn="base" latinLnBrk="0" hangingPunct="1">
              <a:lnSpc>
                <a:spcPct val="100000"/>
              </a:lnSpc>
              <a:spcBef>
                <a:spcPct val="20000"/>
              </a:spcBef>
              <a:spcAft>
                <a:spcPct val="0"/>
              </a:spcAft>
              <a:buClr>
                <a:schemeClr val="accent2"/>
              </a:buClr>
              <a:buSzPct val="60000"/>
              <a:buFont typeface="Wingdings" pitchFamily="2" charset="2"/>
              <a:buNone/>
              <a:tabLst/>
              <a:defRPr/>
            </a:pPr>
            <a:r>
              <a:rPr lang="en-US" sz="2000" u="sng" kern="0" dirty="0" smtClean="0">
                <a:latin typeface="+mn-lt"/>
              </a:rPr>
              <a:t>S</a:t>
            </a:r>
            <a:r>
              <a:rPr kumimoji="0" lang="en-US" sz="2000" b="0" i="0" u="sng" strike="noStrike" kern="0" cap="none" spc="0" normalizeH="0" baseline="0" dirty="0" smtClean="0">
                <a:ln>
                  <a:noFill/>
                </a:ln>
                <a:solidFill>
                  <a:schemeClr val="tx1"/>
                </a:solidFill>
                <a:effectLst/>
                <a:uLnTx/>
                <a:uFillTx/>
                <a:latin typeface="+mn-lt"/>
                <a:ea typeface="+mn-ea"/>
                <a:cs typeface="+mn-cs"/>
              </a:rPr>
              <a:t>oils</a:t>
            </a:r>
          </a:p>
          <a:p>
            <a:pPr marL="185738" marR="0" lvl="0" indent="-185738" algn="l" defTabSz="914400" rtl="0" eaLnBrk="1" fontAlgn="base" latinLnBrk="0" hangingPunct="1">
              <a:lnSpc>
                <a:spcPct val="100000"/>
              </a:lnSpc>
              <a:spcBef>
                <a:spcPct val="20000"/>
              </a:spcBef>
              <a:spcAft>
                <a:spcPct val="0"/>
              </a:spcAft>
              <a:buClr>
                <a:schemeClr val="accent2"/>
              </a:buClr>
              <a:buSzPct val="60000"/>
              <a:buFont typeface="Wingdings" pitchFamily="2" charset="2"/>
              <a:buNone/>
              <a:tabLst/>
              <a:defRPr/>
            </a:pPr>
            <a:endParaRPr kumimoji="0" lang="fi-FI" sz="2000" b="0" i="0" u="sng" strike="noStrike" kern="0" cap="none" spc="0" normalizeH="0" baseline="0" noProof="0" dirty="0" smtClean="0">
              <a:ln>
                <a:noFill/>
              </a:ln>
              <a:solidFill>
                <a:schemeClr val="tx1"/>
              </a:solidFill>
              <a:effectLst/>
              <a:uLnTx/>
              <a:uFillTx/>
              <a:latin typeface="+mn-lt"/>
              <a:ea typeface="+mn-ea"/>
              <a:cs typeface="+mn-cs"/>
            </a:endParaRPr>
          </a:p>
          <a:p>
            <a:pPr algn="l">
              <a:buSzPts val="1100"/>
              <a:buFont typeface="Wingdings"/>
              <a:buChar char="l"/>
            </a:pPr>
            <a:r>
              <a:rPr lang="en-US" kern="0" dirty="0" smtClean="0">
                <a:solidFill>
                  <a:srgbClr val="FF0000"/>
                </a:solidFill>
                <a:latin typeface="+mn-lt"/>
              </a:rPr>
              <a:t> </a:t>
            </a:r>
            <a:r>
              <a:rPr kumimoji="0" lang="en-US" b="0" i="0" u="none" strike="noStrike" kern="0" cap="none" spc="0" normalizeH="0" baseline="0" dirty="0" smtClean="0">
                <a:ln>
                  <a:noFill/>
                </a:ln>
                <a:solidFill>
                  <a:schemeClr val="tx1"/>
                </a:solidFill>
                <a:effectLst/>
                <a:uLnTx/>
                <a:uFillTx/>
                <a:latin typeface="+mn-lt"/>
                <a:ea typeface="+mn-ea"/>
                <a:cs typeface="+mn-cs"/>
              </a:rPr>
              <a:t>Separation of mineral and organic soils</a:t>
            </a:r>
          </a:p>
          <a:p>
            <a:pPr algn="l">
              <a:buSzPts val="1100"/>
              <a:buFont typeface="Wingdings"/>
              <a:buChar char="l"/>
            </a:pPr>
            <a:endParaRPr kumimoji="0" lang="en-US" b="0" i="0" u="none" strike="noStrike" kern="0" cap="none" spc="0" normalizeH="0" baseline="0" dirty="0" smtClean="0">
              <a:ln>
                <a:noFill/>
              </a:ln>
              <a:solidFill>
                <a:schemeClr val="tx1"/>
              </a:solidFill>
              <a:effectLst/>
              <a:uLnTx/>
              <a:uFillTx/>
              <a:latin typeface="+mn-lt"/>
              <a:ea typeface="+mn-ea"/>
              <a:cs typeface="+mn-cs"/>
            </a:endParaRPr>
          </a:p>
          <a:p>
            <a:pPr algn="l">
              <a:buSzPts val="1100"/>
              <a:buFont typeface="Wingdings"/>
              <a:buChar char="l"/>
            </a:pPr>
            <a:r>
              <a:rPr kumimoji="0" lang="en-US" b="0" i="0" u="none" strike="noStrike" kern="0" cap="none" spc="0" normalizeH="0" baseline="0" dirty="0" smtClean="0">
                <a:ln>
                  <a:noFill/>
                </a:ln>
                <a:solidFill>
                  <a:srgbClr val="FF0000"/>
                </a:solidFill>
                <a:effectLst/>
                <a:uLnTx/>
                <a:uFillTx/>
                <a:latin typeface="+mn-lt"/>
                <a:ea typeface="+mn-ea"/>
                <a:cs typeface="+mn-cs"/>
              </a:rPr>
              <a:t> </a:t>
            </a:r>
            <a:r>
              <a:rPr kumimoji="0" lang="en-US" b="0" i="0" u="none" strike="noStrike" kern="0" cap="none" spc="0" normalizeH="0" baseline="0" dirty="0" smtClean="0">
                <a:ln>
                  <a:noFill/>
                </a:ln>
                <a:solidFill>
                  <a:schemeClr val="tx1"/>
                </a:solidFill>
                <a:effectLst/>
                <a:uLnTx/>
                <a:uFillTx/>
                <a:latin typeface="+mn-lt"/>
                <a:ea typeface="+mn-ea"/>
                <a:cs typeface="+mn-cs"/>
              </a:rPr>
              <a:t>Default assumption for mineral soils no change in C stock, for organic soils Tier 1 methodology including emission factors provided in IPCC GPG LULUCF</a:t>
            </a:r>
          </a:p>
          <a:p>
            <a:pPr algn="l">
              <a:buSzPts val="1100"/>
              <a:buFont typeface="Wingdings"/>
              <a:buChar char="l"/>
            </a:pPr>
            <a:endParaRPr kumimoji="0" lang="en-US" b="0" i="0" u="none" strike="noStrike" kern="0" cap="none" spc="0" normalizeH="0" baseline="0" dirty="0" smtClean="0">
              <a:ln>
                <a:noFill/>
              </a:ln>
              <a:solidFill>
                <a:schemeClr val="tx1"/>
              </a:solidFill>
              <a:effectLst/>
              <a:uLnTx/>
              <a:uFillTx/>
              <a:latin typeface="+mn-lt"/>
              <a:ea typeface="+mn-ea"/>
              <a:cs typeface="+mn-cs"/>
            </a:endParaRPr>
          </a:p>
          <a:p>
            <a:pPr algn="l">
              <a:buSzPts val="1100"/>
              <a:buFont typeface="Wingdings"/>
              <a:buChar char="l"/>
            </a:pPr>
            <a:r>
              <a:rPr kumimoji="0" lang="en-US" b="0" i="0" u="none" strike="noStrike" kern="0" cap="none" spc="0" normalizeH="0" baseline="0" dirty="0" smtClean="0">
                <a:ln>
                  <a:noFill/>
                </a:ln>
                <a:solidFill>
                  <a:srgbClr val="FF0000"/>
                </a:solidFill>
                <a:effectLst/>
                <a:uLnTx/>
                <a:uFillTx/>
                <a:latin typeface="+mn-lt"/>
                <a:ea typeface="+mn-ea"/>
                <a:cs typeface="+mn-cs"/>
              </a:rPr>
              <a:t> </a:t>
            </a:r>
            <a:r>
              <a:rPr kumimoji="0" lang="en-US" b="0" i="0" u="none" strike="noStrike" kern="0" cap="none" spc="0" normalizeH="0" baseline="0" dirty="0" smtClean="0">
                <a:ln>
                  <a:noFill/>
                </a:ln>
                <a:solidFill>
                  <a:schemeClr val="tx1"/>
                </a:solidFill>
                <a:effectLst/>
                <a:uLnTx/>
                <a:uFillTx/>
                <a:latin typeface="+mn-lt"/>
                <a:ea typeface="+mn-ea"/>
                <a:cs typeface="+mn-cs"/>
              </a:rPr>
              <a:t>In Tier 2 methodology changes in soil organic C stocks on mineral soils are calculated with ”factors” reflecting the changes in carbon stock compared to reference C stock of native, unmanaged forest soils (change in the forest type, management intensity and in disturbance regime). In organic soils country specific EF’s should be used </a:t>
            </a:r>
          </a:p>
          <a:p>
            <a:pPr algn="l">
              <a:buSzPts val="1100"/>
            </a:pPr>
            <a:endParaRPr kumimoji="0" lang="en-US" b="0" i="0" u="none" strike="noStrike" kern="0" cap="none" spc="0" normalizeH="0" baseline="0" dirty="0" smtClean="0">
              <a:ln>
                <a:noFill/>
              </a:ln>
              <a:solidFill>
                <a:schemeClr val="tx1"/>
              </a:solidFill>
              <a:effectLst/>
              <a:uLnTx/>
              <a:uFillTx/>
              <a:latin typeface="+mn-lt"/>
              <a:ea typeface="+mn-ea"/>
              <a:cs typeface="+mn-cs"/>
            </a:endParaRPr>
          </a:p>
          <a:p>
            <a:pPr algn="l">
              <a:buSzPts val="1100"/>
              <a:buFont typeface="Wingdings"/>
              <a:buChar char="l"/>
            </a:pPr>
            <a:r>
              <a:rPr kumimoji="0" lang="en-US" b="0" i="0" u="none" strike="noStrike" kern="0" cap="none" spc="0" normalizeH="0" baseline="0" dirty="0" smtClean="0">
                <a:ln>
                  <a:noFill/>
                </a:ln>
                <a:solidFill>
                  <a:srgbClr val="FF0000"/>
                </a:solidFill>
                <a:effectLst/>
                <a:uLnTx/>
                <a:uFillTx/>
                <a:latin typeface="+mn-lt"/>
                <a:ea typeface="+mn-ea"/>
                <a:cs typeface="+mn-cs"/>
              </a:rPr>
              <a:t> </a:t>
            </a:r>
            <a:r>
              <a:rPr kumimoji="0" lang="en-US" b="0" i="0" u="none" strike="noStrike" kern="0" cap="none" spc="0" normalizeH="0" baseline="0" dirty="0" smtClean="0">
                <a:ln>
                  <a:noFill/>
                </a:ln>
                <a:solidFill>
                  <a:schemeClr val="tx1"/>
                </a:solidFill>
                <a:effectLst/>
                <a:uLnTx/>
                <a:uFillTx/>
                <a:latin typeface="+mn-lt"/>
                <a:ea typeface="+mn-ea"/>
                <a:cs typeface="+mn-cs"/>
              </a:rPr>
              <a:t>Tier 3 requires country specific methodologies and parameters, empirical and/or process based modeling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5D83603A-E53D-44EC-BF4E-B5B900D626E1}" type="datetime1">
              <a:rPr lang="en-GB" noProof="0" smtClean="0"/>
              <a:pPr/>
              <a:t>13/12/2011</a:t>
            </a:fld>
            <a:endParaRPr lang="en-GB" noProof="0"/>
          </a:p>
        </p:txBody>
      </p:sp>
      <p:sp>
        <p:nvSpPr>
          <p:cNvPr id="4" name="Dian numeron paikkamerkki 3"/>
          <p:cNvSpPr>
            <a:spLocks noGrp="1"/>
          </p:cNvSpPr>
          <p:nvPr>
            <p:ph type="sldNum" sz="quarter" idx="11"/>
          </p:nvPr>
        </p:nvSpPr>
        <p:spPr/>
        <p:txBody>
          <a:bodyPr/>
          <a:lstStyle/>
          <a:p>
            <a:fld id="{8225BD60-AA0D-4DF7-808B-E50E78976280}" type="slidenum">
              <a:rPr lang="en-GB" noProof="0" smtClean="0"/>
              <a:pPr/>
              <a:t>11</a:t>
            </a:fld>
            <a:endParaRPr lang="en-GB" noProof="0"/>
          </a:p>
        </p:txBody>
      </p:sp>
      <p:sp>
        <p:nvSpPr>
          <p:cNvPr id="6" name="Sisällön paikkamerkki 2"/>
          <p:cNvSpPr txBox="1">
            <a:spLocks/>
          </p:cNvSpPr>
          <p:nvPr/>
        </p:nvSpPr>
        <p:spPr>
          <a:xfrm>
            <a:off x="920552" y="1196752"/>
            <a:ext cx="7772400" cy="3962400"/>
          </a:xfrm>
          <a:prstGeom prst="rect">
            <a:avLst/>
          </a:prstGeom>
        </p:spPr>
        <p:txBody>
          <a:bodyPr/>
          <a:lstStyle/>
          <a:p>
            <a:pPr algn="l">
              <a:buSzPts val="1100"/>
              <a:buFont typeface="Wingdings"/>
              <a:buChar char="l"/>
            </a:pPr>
            <a:r>
              <a:rPr kumimoji="0" lang="en-US" sz="2000" b="0" i="0" u="none" strike="noStrike" kern="0" cap="none" spc="0" normalizeH="0" dirty="0" smtClean="0">
                <a:ln>
                  <a:noFill/>
                </a:ln>
                <a:solidFill>
                  <a:srgbClr val="FF0000"/>
                </a:solidFill>
                <a:effectLst/>
                <a:uLnTx/>
                <a:uFillTx/>
                <a:latin typeface="+mn-lt"/>
                <a:ea typeface="+mn-ea"/>
                <a:cs typeface="+mn-cs"/>
              </a:rPr>
              <a:t> </a:t>
            </a:r>
            <a:r>
              <a:rPr kumimoji="0" lang="en-US" sz="2000" b="0" i="0" u="none" strike="noStrike" kern="0" cap="none" spc="0" normalizeH="0" baseline="0" dirty="0" smtClean="0">
                <a:ln>
                  <a:noFill/>
                </a:ln>
                <a:solidFill>
                  <a:schemeClr val="tx1"/>
                </a:solidFill>
                <a:effectLst/>
                <a:uLnTx/>
                <a:uFillTx/>
                <a:latin typeface="+mn-lt"/>
                <a:ea typeface="+mn-ea"/>
                <a:cs typeface="+mn-cs"/>
              </a:rPr>
              <a:t>Non-CO</a:t>
            </a:r>
            <a:r>
              <a:rPr kumimoji="0" lang="en-US" sz="2000" b="0" i="0" u="none" strike="noStrike" kern="0" cap="none" spc="0" normalizeH="0" baseline="-25000" dirty="0" smtClean="0">
                <a:ln>
                  <a:noFill/>
                </a:ln>
                <a:solidFill>
                  <a:schemeClr val="tx1"/>
                </a:solidFill>
                <a:effectLst/>
                <a:uLnTx/>
                <a:uFillTx/>
                <a:latin typeface="+mn-lt"/>
                <a:ea typeface="+mn-ea"/>
                <a:cs typeface="+mn-cs"/>
              </a:rPr>
              <a:t>2</a:t>
            </a:r>
            <a:r>
              <a:rPr kumimoji="0" lang="en-US" sz="2000" b="0" i="0" u="none" strike="noStrike" kern="0" cap="none" spc="0" normalizeH="0" baseline="0" dirty="0" smtClean="0">
                <a:ln>
                  <a:noFill/>
                </a:ln>
                <a:solidFill>
                  <a:schemeClr val="tx1"/>
                </a:solidFill>
                <a:effectLst/>
                <a:uLnTx/>
                <a:uFillTx/>
                <a:latin typeface="+mn-lt"/>
                <a:ea typeface="+mn-ea"/>
                <a:cs typeface="+mn-cs"/>
              </a:rPr>
              <a:t> emissions:</a:t>
            </a:r>
          </a:p>
          <a:p>
            <a:pPr algn="l">
              <a:buSzPts val="1100"/>
            </a:pPr>
            <a:endParaRPr kumimoji="0" lang="en-US" sz="2000" b="0" i="0" u="none" strike="noStrike" kern="0" cap="none" spc="0" normalizeH="0" baseline="0" dirty="0" smtClean="0">
              <a:ln>
                <a:noFill/>
              </a:ln>
              <a:solidFill>
                <a:schemeClr val="tx1"/>
              </a:solidFill>
              <a:effectLst/>
              <a:uLnTx/>
              <a:uFillTx/>
              <a:latin typeface="+mn-lt"/>
              <a:ea typeface="+mn-ea"/>
              <a:cs typeface="+mn-cs"/>
            </a:endParaRPr>
          </a:p>
          <a:p>
            <a:pPr marL="565150" marR="0" lvl="1" indent="-184150" algn="l" defTabSz="914400" rtl="0" eaLnBrk="1" fontAlgn="base" latinLnBrk="0" hangingPunct="1">
              <a:lnSpc>
                <a:spcPct val="100000"/>
              </a:lnSpc>
              <a:spcBef>
                <a:spcPct val="20000"/>
              </a:spcBef>
              <a:spcAft>
                <a:spcPct val="0"/>
              </a:spcAft>
              <a:buClr>
                <a:schemeClr val="accent2"/>
              </a:buClr>
              <a:buSzPct val="55000"/>
              <a:buFont typeface="Wingdings" pitchFamily="2" charset="2"/>
              <a:buChar char="l"/>
              <a:tabLst/>
              <a:defRPr/>
            </a:pPr>
            <a:r>
              <a:rPr kumimoji="0" lang="en-US" b="0" i="0" u="none" strike="noStrike" kern="0" cap="none" spc="0" normalizeH="0" baseline="0" dirty="0" smtClean="0">
                <a:ln>
                  <a:noFill/>
                </a:ln>
                <a:solidFill>
                  <a:schemeClr val="tx1"/>
                </a:solidFill>
                <a:effectLst/>
                <a:uLnTx/>
                <a:uFillTx/>
                <a:latin typeface="+mn-lt"/>
              </a:rPr>
              <a:t>Forest fires (CO</a:t>
            </a:r>
            <a:r>
              <a:rPr kumimoji="0" lang="en-US" b="0" i="0" u="none" strike="noStrike" kern="0" cap="none" spc="0" normalizeH="0" baseline="-25000" dirty="0" smtClean="0">
                <a:ln>
                  <a:noFill/>
                </a:ln>
                <a:solidFill>
                  <a:schemeClr val="tx1"/>
                </a:solidFill>
                <a:effectLst/>
                <a:uLnTx/>
                <a:uFillTx/>
                <a:latin typeface="+mn-lt"/>
              </a:rPr>
              <a:t>2</a:t>
            </a:r>
            <a:r>
              <a:rPr kumimoji="0" lang="en-US" b="0" i="0" u="none" strike="noStrike" kern="0" cap="none" spc="0" normalizeH="0" baseline="0" dirty="0" smtClean="0">
                <a:ln>
                  <a:noFill/>
                </a:ln>
                <a:solidFill>
                  <a:schemeClr val="tx1"/>
                </a:solidFill>
                <a:effectLst/>
                <a:uLnTx/>
                <a:uFillTx/>
                <a:latin typeface="+mn-lt"/>
              </a:rPr>
              <a:t>, N</a:t>
            </a:r>
            <a:r>
              <a:rPr kumimoji="0" lang="en-US" b="0" i="0" u="none" strike="noStrike" kern="0" cap="none" spc="0" normalizeH="0" baseline="-25000" dirty="0" smtClean="0">
                <a:ln>
                  <a:noFill/>
                </a:ln>
                <a:solidFill>
                  <a:schemeClr val="tx1"/>
                </a:solidFill>
                <a:effectLst/>
                <a:uLnTx/>
                <a:uFillTx/>
                <a:latin typeface="+mn-lt"/>
              </a:rPr>
              <a:t>2</a:t>
            </a:r>
            <a:r>
              <a:rPr kumimoji="0" lang="en-US" b="0" i="0" u="none" strike="noStrike" kern="0" cap="none" spc="0" normalizeH="0" baseline="0" dirty="0" smtClean="0">
                <a:ln>
                  <a:noFill/>
                </a:ln>
                <a:solidFill>
                  <a:schemeClr val="tx1"/>
                </a:solidFill>
                <a:effectLst/>
                <a:uLnTx/>
                <a:uFillTx/>
                <a:latin typeface="+mn-lt"/>
              </a:rPr>
              <a:t>O, CH</a:t>
            </a:r>
            <a:r>
              <a:rPr kumimoji="0" lang="en-US" b="0" i="0" u="none" strike="noStrike" kern="0" cap="none" spc="0" normalizeH="0" baseline="-25000" dirty="0" smtClean="0">
                <a:ln>
                  <a:noFill/>
                </a:ln>
                <a:solidFill>
                  <a:schemeClr val="tx1"/>
                </a:solidFill>
                <a:effectLst/>
                <a:uLnTx/>
                <a:uFillTx/>
                <a:latin typeface="+mn-lt"/>
              </a:rPr>
              <a:t>4</a:t>
            </a:r>
            <a:r>
              <a:rPr kumimoji="0" lang="en-US" b="0" i="0" u="none" strike="noStrike" kern="0" cap="none" spc="0" normalizeH="0" baseline="0" dirty="0" smtClean="0">
                <a:ln>
                  <a:noFill/>
                </a:ln>
                <a:solidFill>
                  <a:schemeClr val="tx1"/>
                </a:solidFill>
                <a:effectLst/>
                <a:uLnTx/>
                <a:uFillTx/>
                <a:latin typeface="+mn-lt"/>
              </a:rPr>
              <a:t>, CO, </a:t>
            </a:r>
            <a:r>
              <a:rPr kumimoji="0" lang="en-US" b="0" i="0" u="none" strike="noStrike" kern="0" cap="none" spc="0" normalizeH="0" baseline="0" dirty="0" err="1" smtClean="0">
                <a:ln>
                  <a:noFill/>
                </a:ln>
                <a:solidFill>
                  <a:schemeClr val="tx1"/>
                </a:solidFill>
                <a:effectLst/>
                <a:uLnTx/>
                <a:uFillTx/>
                <a:latin typeface="+mn-lt"/>
              </a:rPr>
              <a:t>NOx</a:t>
            </a:r>
            <a:r>
              <a:rPr kumimoji="0" lang="en-US" b="0" i="0" u="none" strike="noStrike" kern="0" cap="none" spc="0" normalizeH="0" baseline="0" dirty="0" smtClean="0">
                <a:ln>
                  <a:noFill/>
                </a:ln>
                <a:solidFill>
                  <a:schemeClr val="tx1"/>
                </a:solidFill>
                <a:effectLst/>
                <a:uLnTx/>
                <a:uFillTx/>
                <a:latin typeface="+mn-lt"/>
              </a:rPr>
              <a:t>). Both wildfires and controlled burnings on managed forest land have to be reported</a:t>
            </a:r>
          </a:p>
          <a:p>
            <a:pPr marL="565150" marR="0" lvl="1" indent="-184150" algn="l" defTabSz="914400" rtl="0" eaLnBrk="1" fontAlgn="base" latinLnBrk="0" hangingPunct="1">
              <a:lnSpc>
                <a:spcPct val="100000"/>
              </a:lnSpc>
              <a:spcBef>
                <a:spcPct val="20000"/>
              </a:spcBef>
              <a:spcAft>
                <a:spcPct val="0"/>
              </a:spcAft>
              <a:buClr>
                <a:schemeClr val="accent2"/>
              </a:buClr>
              <a:buSzPct val="55000"/>
              <a:buFont typeface="Wingdings" pitchFamily="2" charset="2"/>
              <a:buChar char="l"/>
              <a:tabLst/>
              <a:defRPr/>
            </a:pPr>
            <a:endParaRPr kumimoji="0" lang="en-US" b="0" i="0" u="none" strike="noStrike" kern="0" cap="none" spc="0" normalizeH="0" baseline="0" dirty="0" smtClean="0">
              <a:ln>
                <a:noFill/>
              </a:ln>
              <a:solidFill>
                <a:schemeClr val="tx1"/>
              </a:solidFill>
              <a:effectLst/>
              <a:uLnTx/>
              <a:uFillTx/>
              <a:latin typeface="+mn-lt"/>
            </a:endParaRPr>
          </a:p>
          <a:p>
            <a:pPr marL="565150" marR="0" lvl="1" indent="-184150" algn="l" defTabSz="914400" rtl="0" eaLnBrk="1" fontAlgn="base" latinLnBrk="0" hangingPunct="1">
              <a:lnSpc>
                <a:spcPct val="100000"/>
              </a:lnSpc>
              <a:spcBef>
                <a:spcPct val="20000"/>
              </a:spcBef>
              <a:spcAft>
                <a:spcPct val="0"/>
              </a:spcAft>
              <a:buClr>
                <a:schemeClr val="accent2"/>
              </a:buClr>
              <a:buSzPct val="55000"/>
              <a:buFont typeface="Wingdings" pitchFamily="2" charset="2"/>
              <a:buChar char="l"/>
              <a:tabLst/>
              <a:defRPr/>
            </a:pPr>
            <a:r>
              <a:rPr kumimoji="0" lang="en-US" b="0" i="0" u="none" strike="noStrike" kern="0" cap="none" spc="0" normalizeH="0" baseline="0" dirty="0" smtClean="0">
                <a:ln>
                  <a:noFill/>
                </a:ln>
                <a:solidFill>
                  <a:schemeClr val="tx1"/>
                </a:solidFill>
                <a:effectLst/>
                <a:uLnTx/>
                <a:uFillTx/>
                <a:latin typeface="+mn-lt"/>
              </a:rPr>
              <a:t> N fertilization on forest land</a:t>
            </a:r>
          </a:p>
          <a:p>
            <a:pPr marL="565150" marR="0" lvl="1" indent="-184150" algn="l" defTabSz="914400" rtl="0" eaLnBrk="1" fontAlgn="base" latinLnBrk="0" hangingPunct="1">
              <a:lnSpc>
                <a:spcPct val="100000"/>
              </a:lnSpc>
              <a:spcBef>
                <a:spcPct val="20000"/>
              </a:spcBef>
              <a:spcAft>
                <a:spcPct val="0"/>
              </a:spcAft>
              <a:buClr>
                <a:schemeClr val="accent2"/>
              </a:buClr>
              <a:buSzPct val="55000"/>
              <a:buFont typeface="Wingdings" pitchFamily="2" charset="2"/>
              <a:buChar char="l"/>
              <a:tabLst/>
              <a:defRPr/>
            </a:pPr>
            <a:endParaRPr kumimoji="0" lang="en-US" b="0" i="0" u="none" strike="noStrike" kern="0" cap="none" spc="0" normalizeH="0" baseline="0" dirty="0" smtClean="0">
              <a:ln>
                <a:noFill/>
              </a:ln>
              <a:solidFill>
                <a:schemeClr val="tx1"/>
              </a:solidFill>
              <a:effectLst/>
              <a:uLnTx/>
              <a:uFillTx/>
              <a:latin typeface="+mn-lt"/>
            </a:endParaRPr>
          </a:p>
          <a:p>
            <a:pPr marL="565150" marR="0" lvl="1" indent="-184150" algn="l" defTabSz="914400" rtl="0" eaLnBrk="1" fontAlgn="base" latinLnBrk="0" hangingPunct="1">
              <a:lnSpc>
                <a:spcPct val="100000"/>
              </a:lnSpc>
              <a:spcBef>
                <a:spcPct val="20000"/>
              </a:spcBef>
              <a:spcAft>
                <a:spcPct val="0"/>
              </a:spcAft>
              <a:buClr>
                <a:schemeClr val="accent2"/>
              </a:buClr>
              <a:buSzPct val="55000"/>
              <a:buFont typeface="Wingdings" pitchFamily="2" charset="2"/>
              <a:buChar char="l"/>
              <a:tabLst/>
              <a:defRPr/>
            </a:pPr>
            <a:r>
              <a:rPr kumimoji="0" lang="en-US" b="0" i="0" u="none" strike="noStrike" kern="0" cap="none" spc="0" normalizeH="0" baseline="0" dirty="0" smtClean="0">
                <a:ln>
                  <a:noFill/>
                </a:ln>
                <a:solidFill>
                  <a:schemeClr val="tx1"/>
                </a:solidFill>
                <a:effectLst/>
                <a:uLnTx/>
                <a:uFillTx/>
                <a:latin typeface="+mn-lt"/>
              </a:rPr>
              <a:t> Liming of forest soils</a:t>
            </a:r>
          </a:p>
          <a:p>
            <a:pPr marL="565150" marR="0" lvl="1" indent="-184150" algn="l" defTabSz="914400" rtl="0" eaLnBrk="1" fontAlgn="base" latinLnBrk="0" hangingPunct="1">
              <a:lnSpc>
                <a:spcPct val="100000"/>
              </a:lnSpc>
              <a:spcBef>
                <a:spcPct val="20000"/>
              </a:spcBef>
              <a:spcAft>
                <a:spcPct val="0"/>
              </a:spcAft>
              <a:buClr>
                <a:schemeClr val="accent2"/>
              </a:buClr>
              <a:buSzPct val="55000"/>
              <a:buFont typeface="Wingdings" pitchFamily="2" charset="2"/>
              <a:buChar char="l"/>
              <a:tabLst/>
              <a:defRPr/>
            </a:pPr>
            <a:endParaRPr kumimoji="0" lang="en-US" b="0" i="0" u="none" strike="noStrike" kern="0" cap="none" spc="0" normalizeH="0" baseline="0" dirty="0" smtClean="0">
              <a:ln>
                <a:noFill/>
              </a:ln>
              <a:solidFill>
                <a:schemeClr val="tx1"/>
              </a:solidFill>
              <a:effectLst/>
              <a:uLnTx/>
              <a:uFillTx/>
              <a:latin typeface="+mn-lt"/>
            </a:endParaRPr>
          </a:p>
          <a:p>
            <a:pPr marL="565150" marR="0" lvl="1" indent="-184150" algn="l" defTabSz="914400" rtl="0" eaLnBrk="1" fontAlgn="base" latinLnBrk="0" hangingPunct="1">
              <a:lnSpc>
                <a:spcPct val="100000"/>
              </a:lnSpc>
              <a:spcBef>
                <a:spcPct val="20000"/>
              </a:spcBef>
              <a:spcAft>
                <a:spcPct val="0"/>
              </a:spcAft>
              <a:buClr>
                <a:schemeClr val="accent2"/>
              </a:buClr>
              <a:buSzPct val="55000"/>
              <a:buFont typeface="Wingdings" pitchFamily="2" charset="2"/>
              <a:buChar char="l"/>
              <a:tabLst/>
              <a:defRPr/>
            </a:pPr>
            <a:r>
              <a:rPr kumimoji="0" lang="en-US" b="0" i="0" u="none" strike="noStrike" kern="0" cap="none" spc="0" normalizeH="0" baseline="0" dirty="0" smtClean="0">
                <a:ln>
                  <a:noFill/>
                </a:ln>
                <a:solidFill>
                  <a:schemeClr val="tx1"/>
                </a:solidFill>
                <a:effectLst/>
                <a:uLnTx/>
                <a:uFillTx/>
                <a:latin typeface="+mn-lt"/>
              </a:rPr>
              <a:t>N</a:t>
            </a:r>
            <a:r>
              <a:rPr kumimoji="0" lang="en-US" b="0" i="0" u="none" strike="noStrike" kern="0" cap="none" spc="0" normalizeH="0" baseline="-25000" dirty="0" smtClean="0">
                <a:ln>
                  <a:noFill/>
                </a:ln>
                <a:solidFill>
                  <a:schemeClr val="tx1"/>
                </a:solidFill>
                <a:effectLst/>
                <a:uLnTx/>
                <a:uFillTx/>
                <a:latin typeface="+mn-lt"/>
              </a:rPr>
              <a:t>2</a:t>
            </a:r>
            <a:r>
              <a:rPr kumimoji="0" lang="en-US" b="0" i="0" u="none" strike="noStrike" kern="0" cap="none" spc="0" normalizeH="0" baseline="0" dirty="0" smtClean="0">
                <a:ln>
                  <a:noFill/>
                </a:ln>
                <a:solidFill>
                  <a:schemeClr val="tx1"/>
                </a:solidFill>
                <a:effectLst/>
                <a:uLnTx/>
                <a:uFillTx/>
                <a:latin typeface="+mn-lt"/>
              </a:rPr>
              <a:t>O emissions from drained organic forest soils (not mandatory so far)</a:t>
            </a:r>
            <a:endParaRPr kumimoji="0" lang="en-US" b="0" i="0" u="none" strike="noStrike" kern="0" cap="none" spc="0" normalizeH="0" baseline="0" dirty="0">
              <a:ln>
                <a:noFill/>
              </a:ln>
              <a:solidFill>
                <a:schemeClr val="tx1"/>
              </a:solidFill>
              <a:effectLst/>
              <a:uLnTx/>
              <a:uFillTx/>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742950" y="838200"/>
            <a:ext cx="8420100" cy="934616"/>
          </a:xfrm>
        </p:spPr>
        <p:txBody>
          <a:bodyPr/>
          <a:lstStyle/>
          <a:p>
            <a:r>
              <a:rPr lang="en-US" sz="2400" dirty="0" smtClean="0"/>
              <a:t>LULUCF sector reporting in Kyoto Protocol</a:t>
            </a:r>
            <a:endParaRPr lang="en-US" sz="2400" dirty="0"/>
          </a:p>
        </p:txBody>
      </p:sp>
      <p:sp>
        <p:nvSpPr>
          <p:cNvPr id="3" name="Päivämäärän paikkamerkki 2"/>
          <p:cNvSpPr>
            <a:spLocks noGrp="1"/>
          </p:cNvSpPr>
          <p:nvPr>
            <p:ph type="dt" sz="half" idx="10"/>
          </p:nvPr>
        </p:nvSpPr>
        <p:spPr/>
        <p:txBody>
          <a:bodyPr/>
          <a:lstStyle/>
          <a:p>
            <a:fld id="{995AA954-E706-41E6-A84F-5AF4498D9A91}" type="datetime1">
              <a:rPr lang="en-GB" noProof="0" smtClean="0"/>
              <a:pPr/>
              <a:t>13/12/2011</a:t>
            </a:fld>
            <a:endParaRPr lang="en-GB" noProof="0" dirty="0"/>
          </a:p>
        </p:txBody>
      </p:sp>
      <p:sp>
        <p:nvSpPr>
          <p:cNvPr id="4" name="Dian numeron paikkamerkki 3"/>
          <p:cNvSpPr>
            <a:spLocks noGrp="1"/>
          </p:cNvSpPr>
          <p:nvPr>
            <p:ph type="sldNum" sz="quarter" idx="11"/>
          </p:nvPr>
        </p:nvSpPr>
        <p:spPr/>
        <p:txBody>
          <a:bodyPr/>
          <a:lstStyle/>
          <a:p>
            <a:fld id="{8225BD60-AA0D-4DF7-808B-E50E78976280}" type="slidenum">
              <a:rPr lang="en-GB" noProof="0" smtClean="0"/>
              <a:pPr/>
              <a:t>12</a:t>
            </a:fld>
            <a:endParaRPr lang="en-GB" noProof="0"/>
          </a:p>
        </p:txBody>
      </p:sp>
      <p:sp>
        <p:nvSpPr>
          <p:cNvPr id="6" name="Sisällön paikkamerkki 2"/>
          <p:cNvSpPr txBox="1">
            <a:spLocks/>
          </p:cNvSpPr>
          <p:nvPr/>
        </p:nvSpPr>
        <p:spPr>
          <a:xfrm>
            <a:off x="714348" y="1785926"/>
            <a:ext cx="7772400" cy="4572032"/>
          </a:xfrm>
          <a:prstGeom prst="rect">
            <a:avLst/>
          </a:prstGeom>
        </p:spPr>
        <p:txBody>
          <a:bodyPr/>
          <a:lstStyle/>
          <a:p>
            <a:pPr algn="l">
              <a:buSzPts val="1000"/>
              <a:buFont typeface="Wingdings"/>
              <a:buChar char="l"/>
            </a:pPr>
            <a:r>
              <a:rPr kumimoji="0" lang="en-US" sz="1800" b="0" i="0" u="none" strike="noStrike" kern="0" cap="none" spc="0" normalizeH="0" baseline="0" noProof="0" dirty="0" smtClean="0">
                <a:ln>
                  <a:noFill/>
                </a:ln>
                <a:solidFill>
                  <a:srgbClr val="FF0000"/>
                </a:solidFill>
                <a:effectLst/>
                <a:uLnTx/>
                <a:uFillTx/>
                <a:latin typeface="+mn-lt"/>
                <a:ea typeface="+mn-ea"/>
                <a:cs typeface="+mn-cs"/>
              </a:rPr>
              <a:t> </a:t>
            </a:r>
            <a:r>
              <a:rPr kumimoji="0" lang="en-US" sz="1800" b="0" i="0" u="none" strike="noStrike" kern="0" cap="none" spc="0" normalizeH="0" baseline="0" noProof="0" dirty="0" smtClean="0">
                <a:ln>
                  <a:noFill/>
                </a:ln>
                <a:solidFill>
                  <a:schemeClr val="tx1"/>
                </a:solidFill>
                <a:effectLst/>
                <a:uLnTx/>
                <a:uFillTx/>
                <a:latin typeface="+mn-lt"/>
                <a:ea typeface="+mn-ea"/>
                <a:cs typeface="+mn-cs"/>
              </a:rPr>
              <a:t>LULUF sector is only partially included in the KP reporting</a:t>
            </a:r>
          </a:p>
          <a:p>
            <a:pPr algn="l">
              <a:buSzPts val="1000"/>
              <a:buFont typeface="Wingdings"/>
              <a:buChar char="l"/>
            </a:pPr>
            <a:endParaRPr lang="en-US" kern="0" dirty="0" smtClean="0">
              <a:latin typeface="+mn-lt"/>
            </a:endParaRPr>
          </a:p>
          <a:p>
            <a:pPr algn="l">
              <a:buSzPts val="1000"/>
              <a:buFont typeface="Wingdings"/>
              <a:buChar char="l"/>
            </a:pPr>
            <a:r>
              <a:rPr lang="en-US" kern="0" dirty="0" smtClean="0">
                <a:solidFill>
                  <a:srgbClr val="FF0000"/>
                </a:solidFill>
                <a:latin typeface="+mn-lt"/>
              </a:rPr>
              <a:t> </a:t>
            </a:r>
            <a:r>
              <a:rPr lang="en-US" kern="0" dirty="0" smtClean="0">
                <a:latin typeface="+mn-lt"/>
              </a:rPr>
              <a:t>Parties have to report emissions and removals related to  </a:t>
            </a:r>
            <a:r>
              <a:rPr lang="en-US" i="1" kern="0" dirty="0" smtClean="0">
                <a:latin typeface="+mn-lt"/>
              </a:rPr>
              <a:t>direct  human induced </a:t>
            </a:r>
            <a:r>
              <a:rPr lang="en-US" kern="0" dirty="0" smtClean="0">
                <a:latin typeface="+mn-lt"/>
              </a:rPr>
              <a:t>conversion of forest land area since 1990 , </a:t>
            </a:r>
            <a:r>
              <a:rPr lang="en-US" kern="0" dirty="0" smtClean="0">
                <a:solidFill>
                  <a:srgbClr val="FF0000"/>
                </a:solidFill>
                <a:latin typeface="+mn-lt"/>
              </a:rPr>
              <a:t>article 3.3 </a:t>
            </a:r>
            <a:r>
              <a:rPr kumimoji="0" lang="en-US" sz="1800" b="0" i="0" u="none" strike="noStrike" kern="0" cap="none" spc="0" normalizeH="0" baseline="0" noProof="0" dirty="0" smtClean="0">
                <a:ln>
                  <a:noFill/>
                </a:ln>
                <a:solidFill>
                  <a:schemeClr val="tx1"/>
                </a:solidFill>
                <a:effectLst/>
                <a:uLnTx/>
                <a:uFillTx/>
                <a:latin typeface="+mn-lt"/>
                <a:ea typeface="+mn-ea"/>
                <a:cs typeface="+mn-cs"/>
                <a:sym typeface="Wingdings" pitchFamily="2" charset="2"/>
              </a:rPr>
              <a:t></a:t>
            </a:r>
            <a:r>
              <a:rPr kumimoji="0" lang="en-US" sz="1800" b="0" i="0" u="none" strike="noStrike" kern="0" cap="none" spc="0" normalizeH="0" baseline="0" noProof="0" dirty="0" err="1" smtClean="0">
                <a:ln>
                  <a:noFill/>
                </a:ln>
                <a:solidFill>
                  <a:schemeClr val="tx1"/>
                </a:solidFill>
                <a:effectLst/>
                <a:uLnTx/>
                <a:uFillTx/>
                <a:latin typeface="+mn-lt"/>
                <a:ea typeface="+mn-ea"/>
                <a:cs typeface="+mn-cs"/>
              </a:rPr>
              <a:t>ghg</a:t>
            </a:r>
            <a:r>
              <a:rPr kumimoji="0" lang="en-US" sz="1800" b="0" i="0" u="none" strike="noStrike" kern="0" cap="none" spc="0" normalizeH="0" baseline="0" noProof="0" dirty="0" smtClean="0">
                <a:ln>
                  <a:noFill/>
                </a:ln>
                <a:solidFill>
                  <a:schemeClr val="tx1"/>
                </a:solidFill>
                <a:effectLst/>
                <a:uLnTx/>
                <a:uFillTx/>
                <a:latin typeface="+mn-lt"/>
                <a:ea typeface="+mn-ea"/>
                <a:cs typeface="+mn-cs"/>
              </a:rPr>
              <a:t> emissions and removals resulting from activities </a:t>
            </a:r>
            <a:r>
              <a:rPr lang="en-US" i="1" kern="0" dirty="0" smtClean="0">
                <a:latin typeface="+mn-lt"/>
              </a:rPr>
              <a:t>a</a:t>
            </a:r>
            <a:r>
              <a:rPr kumimoji="0" lang="en-US" sz="1800" b="0" i="1" u="none" strike="noStrike" kern="0" cap="none" spc="0" normalizeH="0" baseline="0" noProof="0" dirty="0" err="1" smtClean="0">
                <a:ln>
                  <a:noFill/>
                </a:ln>
                <a:solidFill>
                  <a:schemeClr val="tx1"/>
                </a:solidFill>
                <a:effectLst/>
                <a:uLnTx/>
                <a:uFillTx/>
                <a:latin typeface="+mn-lt"/>
                <a:ea typeface="+mn-ea"/>
                <a:cs typeface="+mn-cs"/>
              </a:rPr>
              <a:t>fforestation</a:t>
            </a:r>
            <a:r>
              <a:rPr kumimoji="0" lang="en-US" sz="1800" b="0" i="1" u="none" strike="noStrike" kern="0" cap="none" spc="0" normalizeH="0" baseline="0" noProof="0" dirty="0" smtClean="0">
                <a:ln>
                  <a:noFill/>
                </a:ln>
                <a:solidFill>
                  <a:schemeClr val="tx1"/>
                </a:solidFill>
                <a:effectLst/>
                <a:uLnTx/>
                <a:uFillTx/>
                <a:latin typeface="+mn-lt"/>
                <a:ea typeface="+mn-ea"/>
                <a:cs typeface="+mn-cs"/>
              </a:rPr>
              <a:t>, </a:t>
            </a:r>
            <a:r>
              <a:rPr lang="en-US" i="1" kern="0" dirty="0" smtClean="0">
                <a:latin typeface="+mn-lt"/>
              </a:rPr>
              <a:t>r</a:t>
            </a:r>
            <a:r>
              <a:rPr kumimoji="0" lang="en-US" sz="1800" b="0" i="1" u="none" strike="noStrike" kern="0" cap="none" spc="0" normalizeH="0" baseline="0" noProof="0" dirty="0" err="1" smtClean="0">
                <a:ln>
                  <a:noFill/>
                </a:ln>
                <a:solidFill>
                  <a:schemeClr val="tx1"/>
                </a:solidFill>
                <a:effectLst/>
                <a:uLnTx/>
                <a:uFillTx/>
                <a:latin typeface="+mn-lt"/>
                <a:ea typeface="+mn-ea"/>
                <a:cs typeface="+mn-cs"/>
              </a:rPr>
              <a:t>eforestation</a:t>
            </a:r>
            <a:r>
              <a:rPr kumimoji="0" lang="en-US" sz="1800" b="0" i="1" u="none" strike="noStrike" kern="0" cap="none" spc="0" normalizeH="0" baseline="0" noProof="0" dirty="0" smtClean="0">
                <a:ln>
                  <a:noFill/>
                </a:ln>
                <a:solidFill>
                  <a:schemeClr val="tx1"/>
                </a:solidFill>
                <a:effectLst/>
                <a:uLnTx/>
                <a:uFillTx/>
                <a:latin typeface="+mn-lt"/>
                <a:ea typeface="+mn-ea"/>
                <a:cs typeface="+mn-cs"/>
              </a:rPr>
              <a:t> and </a:t>
            </a:r>
            <a:r>
              <a:rPr lang="en-US" i="1" kern="0" dirty="0" smtClean="0">
                <a:latin typeface="+mn-lt"/>
              </a:rPr>
              <a:t>d</a:t>
            </a:r>
            <a:r>
              <a:rPr kumimoji="0" lang="en-US" sz="1800" b="0" i="1" u="none" strike="noStrike" kern="0" cap="none" spc="0" normalizeH="0" baseline="0" noProof="0" dirty="0" err="1" smtClean="0">
                <a:ln>
                  <a:noFill/>
                </a:ln>
                <a:solidFill>
                  <a:schemeClr val="tx1"/>
                </a:solidFill>
                <a:effectLst/>
                <a:uLnTx/>
                <a:uFillTx/>
                <a:latin typeface="+mn-lt"/>
                <a:ea typeface="+mn-ea"/>
                <a:cs typeface="+mn-cs"/>
              </a:rPr>
              <a:t>eforestation</a:t>
            </a:r>
            <a:r>
              <a:rPr kumimoji="0" lang="en-US" sz="1800" b="0" i="1" u="none" strike="noStrike" kern="0" cap="none" spc="0" normalizeH="0" baseline="0" noProof="0" dirty="0" smtClean="0">
                <a:ln>
                  <a:noFill/>
                </a:ln>
                <a:solidFill>
                  <a:schemeClr val="tx1"/>
                </a:solidFill>
                <a:effectLst/>
                <a:uLnTx/>
                <a:uFillTx/>
                <a:latin typeface="+mn-lt"/>
                <a:ea typeface="+mn-ea"/>
                <a:cs typeface="+mn-cs"/>
              </a:rPr>
              <a:t> since 1990 </a:t>
            </a:r>
            <a:r>
              <a:rPr kumimoji="0" lang="en-US" sz="1800" b="0" i="0" u="none" strike="noStrike" kern="0" cap="none" spc="0" normalizeH="0" baseline="0" noProof="0" dirty="0" smtClean="0">
                <a:ln>
                  <a:noFill/>
                </a:ln>
                <a:solidFill>
                  <a:schemeClr val="tx1"/>
                </a:solidFill>
                <a:effectLst/>
                <a:uLnTx/>
                <a:uFillTx/>
                <a:latin typeface="+mn-lt"/>
                <a:ea typeface="+mn-ea"/>
                <a:cs typeface="+mn-cs"/>
              </a:rPr>
              <a:t>(mandatory)</a:t>
            </a:r>
          </a:p>
          <a:p>
            <a:pPr algn="l">
              <a:buSzPts val="1000"/>
            </a:pPr>
            <a:endParaRPr kumimoji="0" lang="en-US" sz="1800" b="0" i="0" u="none" strike="noStrike" kern="0" cap="none" spc="0" normalizeH="0" baseline="0" noProof="0" dirty="0" smtClean="0">
              <a:ln>
                <a:noFill/>
              </a:ln>
              <a:solidFill>
                <a:schemeClr val="tx1"/>
              </a:solidFill>
              <a:effectLst/>
              <a:uLnTx/>
              <a:uFillTx/>
              <a:latin typeface="+mn-lt"/>
              <a:ea typeface="+mn-ea"/>
              <a:cs typeface="+mn-cs"/>
            </a:endParaRPr>
          </a:p>
          <a:p>
            <a:pPr algn="l">
              <a:buSzPts val="1000"/>
              <a:buFont typeface="Wingdings"/>
              <a:buChar char="l"/>
            </a:pPr>
            <a:r>
              <a:rPr lang="en-US" kern="0" dirty="0" smtClean="0">
                <a:solidFill>
                  <a:srgbClr val="FF0000"/>
                </a:solidFill>
                <a:latin typeface="+mn-lt"/>
              </a:rPr>
              <a:t> </a:t>
            </a:r>
            <a:r>
              <a:rPr kumimoji="0" lang="en-US" sz="1800" b="0" i="0" u="none" strike="noStrike" kern="0" cap="none" spc="0" normalizeH="0" baseline="0" noProof="0" dirty="0" smtClean="0">
                <a:ln>
                  <a:noFill/>
                </a:ln>
                <a:solidFill>
                  <a:schemeClr val="tx1"/>
                </a:solidFill>
                <a:effectLst/>
                <a:uLnTx/>
                <a:uFillTx/>
                <a:latin typeface="+mn-lt"/>
                <a:ea typeface="+mn-ea"/>
                <a:cs typeface="+mn-cs"/>
              </a:rPr>
              <a:t>In addition</a:t>
            </a:r>
            <a:r>
              <a:rPr kumimoji="0" lang="en-US" sz="1800" b="0" i="0" u="none" strike="noStrike" kern="0" cap="none" spc="0" normalizeH="0" noProof="0" dirty="0" smtClean="0">
                <a:ln>
                  <a:noFill/>
                </a:ln>
                <a:solidFill>
                  <a:schemeClr val="tx1"/>
                </a:solidFill>
                <a:effectLst/>
                <a:uLnTx/>
                <a:uFillTx/>
                <a:latin typeface="+mn-lt"/>
                <a:ea typeface="+mn-ea"/>
                <a:cs typeface="+mn-cs"/>
              </a:rPr>
              <a:t> parties may report  under </a:t>
            </a:r>
            <a:r>
              <a:rPr kumimoji="0" lang="en-US" sz="1800" b="0" i="0" u="none" strike="noStrike" kern="0" cap="none" spc="0" normalizeH="0" baseline="0" noProof="0" dirty="0" smtClean="0">
                <a:ln>
                  <a:noFill/>
                </a:ln>
                <a:solidFill>
                  <a:schemeClr val="tx1"/>
                </a:solidFill>
                <a:effectLst/>
                <a:uLnTx/>
                <a:uFillTx/>
                <a:latin typeface="+mn-lt"/>
                <a:ea typeface="+mn-ea"/>
                <a:cs typeface="+mn-cs"/>
              </a:rPr>
              <a:t>KP </a:t>
            </a:r>
            <a:r>
              <a:rPr kumimoji="0" lang="en-US" sz="1800" b="0" i="0" u="none" strike="noStrike" kern="0" cap="none" spc="0" normalizeH="0" baseline="0" noProof="0" dirty="0" smtClean="0">
                <a:ln>
                  <a:noFill/>
                </a:ln>
                <a:solidFill>
                  <a:srgbClr val="FF0000"/>
                </a:solidFill>
                <a:effectLst/>
                <a:uLnTx/>
                <a:uFillTx/>
                <a:latin typeface="+mn-lt"/>
                <a:ea typeface="+mn-ea"/>
                <a:cs typeface="+mn-cs"/>
              </a:rPr>
              <a:t>article 3.4 </a:t>
            </a:r>
            <a:r>
              <a:rPr lang="en-US" kern="0" dirty="0" smtClean="0">
                <a:latin typeface="+mn-lt"/>
              </a:rPr>
              <a:t>GHG-</a:t>
            </a:r>
            <a:r>
              <a:rPr kumimoji="0" lang="en-US" sz="1800" b="0" i="0" u="none" strike="noStrike" kern="0" cap="none" spc="0" normalizeH="0" baseline="0" noProof="0" dirty="0" smtClean="0">
                <a:ln>
                  <a:noFill/>
                </a:ln>
                <a:solidFill>
                  <a:schemeClr val="tx1"/>
                </a:solidFill>
                <a:effectLst/>
                <a:uLnTx/>
                <a:uFillTx/>
                <a:latin typeface="+mn-lt"/>
                <a:ea typeface="+mn-ea"/>
                <a:cs typeface="+mn-cs"/>
              </a:rPr>
              <a:t>emissions and removals from following activities ;</a:t>
            </a:r>
          </a:p>
          <a:p>
            <a:pPr algn="l">
              <a:buSzPts val="1000"/>
            </a:pPr>
            <a:r>
              <a:rPr kumimoji="0" lang="en-US" sz="1800" b="0" i="1" u="none" strike="noStrike" kern="0" cap="none" spc="0" normalizeH="0" baseline="0" noProof="0" dirty="0" smtClean="0">
                <a:ln>
                  <a:noFill/>
                </a:ln>
                <a:solidFill>
                  <a:schemeClr val="tx1"/>
                </a:solidFill>
                <a:effectLst/>
                <a:uLnTx/>
                <a:uFillTx/>
                <a:latin typeface="+mn-lt"/>
                <a:ea typeface="+mn-ea"/>
                <a:cs typeface="+mn-cs"/>
              </a:rPr>
              <a:t>a) </a:t>
            </a:r>
            <a:r>
              <a:rPr lang="en-US" i="1" kern="0" noProof="0" dirty="0" smtClean="0">
                <a:latin typeface="+mn-lt"/>
              </a:rPr>
              <a:t>f</a:t>
            </a:r>
            <a:r>
              <a:rPr kumimoji="0" lang="en-US" sz="1800" b="0" i="1" u="none" strike="noStrike" kern="0" cap="none" spc="0" normalizeH="0" baseline="0" noProof="0" dirty="0" smtClean="0">
                <a:ln>
                  <a:noFill/>
                </a:ln>
                <a:solidFill>
                  <a:schemeClr val="tx1"/>
                </a:solidFill>
                <a:effectLst/>
                <a:uLnTx/>
                <a:uFillTx/>
                <a:latin typeface="+mn-lt"/>
                <a:ea typeface="+mn-ea"/>
                <a:cs typeface="+mn-cs"/>
              </a:rPr>
              <a:t>orest management, b) cropland management, c) </a:t>
            </a:r>
            <a:r>
              <a:rPr lang="en-US" i="1" kern="0" dirty="0" err="1" smtClean="0">
                <a:latin typeface="+mn-lt"/>
              </a:rPr>
              <a:t>g</a:t>
            </a:r>
            <a:r>
              <a:rPr kumimoji="0" lang="en-US" sz="1800" b="0" i="1" u="none" strike="noStrike" kern="0" cap="none" spc="0" normalizeH="0" baseline="0" noProof="0" dirty="0" err="1" smtClean="0">
                <a:ln>
                  <a:noFill/>
                </a:ln>
                <a:solidFill>
                  <a:schemeClr val="tx1"/>
                </a:solidFill>
                <a:effectLst/>
                <a:uLnTx/>
                <a:uFillTx/>
                <a:latin typeface="+mn-lt"/>
                <a:ea typeface="+mn-ea"/>
                <a:cs typeface="+mn-cs"/>
              </a:rPr>
              <a:t>razingland</a:t>
            </a:r>
            <a:r>
              <a:rPr kumimoji="0" lang="en-US" sz="1800" b="0" i="1" u="none" strike="noStrike" kern="0" cap="none" spc="0" normalizeH="0" baseline="0" noProof="0" dirty="0" smtClean="0">
                <a:ln>
                  <a:noFill/>
                </a:ln>
                <a:solidFill>
                  <a:schemeClr val="tx1"/>
                </a:solidFill>
                <a:effectLst/>
                <a:uLnTx/>
                <a:uFillTx/>
                <a:latin typeface="+mn-lt"/>
                <a:ea typeface="+mn-ea"/>
                <a:cs typeface="+mn-cs"/>
              </a:rPr>
              <a:t> management </a:t>
            </a:r>
            <a:r>
              <a:rPr kumimoji="0" lang="en-US" sz="1800" b="0" u="none" strike="noStrike" kern="0" cap="none" spc="0" normalizeH="0" baseline="0" noProof="0" dirty="0" smtClean="0">
                <a:ln>
                  <a:noFill/>
                </a:ln>
                <a:solidFill>
                  <a:schemeClr val="tx1"/>
                </a:solidFill>
                <a:effectLst/>
                <a:uLnTx/>
                <a:uFillTx/>
                <a:latin typeface="+mn-lt"/>
                <a:ea typeface="+mn-ea"/>
                <a:cs typeface="+mn-cs"/>
              </a:rPr>
              <a:t>and</a:t>
            </a:r>
            <a:r>
              <a:rPr kumimoji="0" lang="en-US" sz="1800" b="0" i="1" u="none" strike="noStrike" kern="0" cap="none" spc="0" normalizeH="0" baseline="0" noProof="0" dirty="0" smtClean="0">
                <a:ln>
                  <a:noFill/>
                </a:ln>
                <a:solidFill>
                  <a:schemeClr val="tx1"/>
                </a:solidFill>
                <a:effectLst/>
                <a:uLnTx/>
                <a:uFillTx/>
                <a:latin typeface="+mn-lt"/>
                <a:ea typeface="+mn-ea"/>
                <a:cs typeface="+mn-cs"/>
              </a:rPr>
              <a:t> </a:t>
            </a:r>
            <a:r>
              <a:rPr lang="en-US" i="1" kern="0" dirty="0" err="1" smtClean="0">
                <a:latin typeface="+mn-lt"/>
              </a:rPr>
              <a:t>r</a:t>
            </a:r>
            <a:r>
              <a:rPr kumimoji="0" lang="en-US" sz="1800" b="0" i="1" u="none" strike="noStrike" kern="0" cap="none" spc="0" normalizeH="0" baseline="0" noProof="0" dirty="0" err="1" smtClean="0">
                <a:ln>
                  <a:noFill/>
                </a:ln>
                <a:solidFill>
                  <a:schemeClr val="tx1"/>
                </a:solidFill>
                <a:effectLst/>
                <a:uLnTx/>
                <a:uFillTx/>
                <a:latin typeface="+mn-lt"/>
                <a:ea typeface="+mn-ea"/>
                <a:cs typeface="+mn-cs"/>
              </a:rPr>
              <a:t>evegetation</a:t>
            </a:r>
            <a:r>
              <a:rPr kumimoji="0" lang="en-US" sz="1800" b="0" i="1" u="none" strike="noStrike" kern="0" cap="none" spc="0" normalizeH="0" baseline="0" noProof="0" dirty="0" smtClean="0">
                <a:ln>
                  <a:noFill/>
                </a:ln>
                <a:solidFill>
                  <a:schemeClr val="tx1"/>
                </a:solidFill>
                <a:effectLst/>
                <a:uLnTx/>
                <a:uFillTx/>
                <a:latin typeface="+mn-lt"/>
                <a:ea typeface="+mn-ea"/>
                <a:cs typeface="+mn-cs"/>
              </a:rPr>
              <a:t> since </a:t>
            </a:r>
            <a:r>
              <a:rPr kumimoji="0" lang="en-US" sz="1800" b="0" i="0" u="none" strike="noStrike" kern="0" cap="none" spc="0" normalizeH="0" baseline="0" noProof="0" dirty="0" smtClean="0">
                <a:ln>
                  <a:noFill/>
                </a:ln>
                <a:solidFill>
                  <a:schemeClr val="tx1"/>
                </a:solidFill>
                <a:effectLst/>
                <a:uLnTx/>
                <a:uFillTx/>
                <a:latin typeface="+mn-lt"/>
                <a:ea typeface="+mn-ea"/>
                <a:cs typeface="+mn-cs"/>
              </a:rPr>
              <a:t>1990 (</a:t>
            </a:r>
            <a:r>
              <a:rPr lang="en-US" kern="0" dirty="0" smtClean="0">
                <a:latin typeface="+mn-lt"/>
              </a:rPr>
              <a:t>d</a:t>
            </a:r>
            <a:r>
              <a:rPr kumimoji="0" lang="en-US" sz="1800" b="0" i="0" u="none" strike="noStrike" kern="0" cap="none" spc="0" normalizeH="0" baseline="0" noProof="0" dirty="0" err="1" smtClean="0">
                <a:ln>
                  <a:noFill/>
                </a:ln>
                <a:solidFill>
                  <a:schemeClr val="tx1"/>
                </a:solidFill>
                <a:effectLst/>
                <a:uLnTx/>
                <a:uFillTx/>
                <a:latin typeface="+mn-lt"/>
                <a:ea typeface="+mn-ea"/>
                <a:cs typeface="+mn-cs"/>
              </a:rPr>
              <a:t>ecision</a:t>
            </a:r>
            <a:r>
              <a:rPr kumimoji="0" lang="en-US" sz="1800" b="0" i="0" u="none" strike="noStrike" kern="0" cap="none" spc="0" normalizeH="0" noProof="0" dirty="0" smtClean="0">
                <a:ln>
                  <a:noFill/>
                </a:ln>
                <a:solidFill>
                  <a:schemeClr val="tx1"/>
                </a:solidFill>
                <a:effectLst/>
                <a:uLnTx/>
                <a:uFillTx/>
                <a:latin typeface="+mn-lt"/>
                <a:ea typeface="+mn-ea"/>
                <a:cs typeface="+mn-cs"/>
              </a:rPr>
              <a:t> </a:t>
            </a:r>
            <a:r>
              <a:rPr kumimoji="0" lang="en-US" sz="1800" b="0" i="0" u="none" strike="noStrike" kern="0" cap="none" spc="0" normalizeH="0" baseline="0" noProof="0" dirty="0" smtClean="0">
                <a:ln>
                  <a:noFill/>
                </a:ln>
                <a:solidFill>
                  <a:schemeClr val="tx1"/>
                </a:solidFill>
                <a:effectLst/>
                <a:uLnTx/>
                <a:uFillTx/>
                <a:latin typeface="+mn-lt"/>
                <a:ea typeface="+mn-ea"/>
                <a:cs typeface="+mn-cs"/>
              </a:rPr>
              <a:t>made in Parties initial reports)</a:t>
            </a:r>
          </a:p>
          <a:p>
            <a:pPr algn="l">
              <a:buSzPts val="1000"/>
              <a:buFont typeface="Wingdings"/>
              <a:buChar char="l"/>
            </a:pPr>
            <a:endParaRPr kumimoji="0" lang="en-US" sz="1800" b="0" i="0" u="none" strike="noStrike" kern="0" cap="none" spc="0" normalizeH="0" baseline="0" noProof="0" dirty="0" smtClean="0">
              <a:ln>
                <a:noFill/>
              </a:ln>
              <a:solidFill>
                <a:schemeClr val="tx1"/>
              </a:solidFill>
              <a:effectLst/>
              <a:uLnTx/>
              <a:uFillTx/>
              <a:latin typeface="+mn-lt"/>
              <a:ea typeface="+mn-ea"/>
              <a:cs typeface="+mn-cs"/>
            </a:endParaRPr>
          </a:p>
          <a:p>
            <a:pPr algn="l">
              <a:buSzPts val="1000"/>
              <a:buFont typeface="Wingdings"/>
              <a:buChar char="l"/>
            </a:pPr>
            <a:r>
              <a:rPr lang="en-US" kern="0" dirty="0" smtClean="0">
                <a:solidFill>
                  <a:srgbClr val="FF0000"/>
                </a:solidFill>
                <a:latin typeface="+mn-lt"/>
              </a:rPr>
              <a:t> </a:t>
            </a:r>
            <a:r>
              <a:rPr kumimoji="0" lang="en-US" sz="1800" b="0" i="0" u="none" strike="noStrike" kern="0" cap="none" spc="0" normalizeH="0" baseline="0" noProof="0" dirty="0" smtClean="0">
                <a:ln>
                  <a:noFill/>
                </a:ln>
                <a:solidFill>
                  <a:schemeClr val="tx1"/>
                </a:solidFill>
                <a:effectLst/>
                <a:uLnTx/>
                <a:uFillTx/>
                <a:latin typeface="+mn-lt"/>
                <a:ea typeface="+mn-ea"/>
                <a:cs typeface="+mn-cs"/>
              </a:rPr>
              <a:t>KP reporting</a:t>
            </a:r>
            <a:r>
              <a:rPr kumimoji="0" lang="en-US" sz="1800" b="0" i="0" u="none" strike="noStrike" kern="0" cap="none" spc="0" normalizeH="0" noProof="0" dirty="0" smtClean="0">
                <a:ln>
                  <a:noFill/>
                </a:ln>
                <a:solidFill>
                  <a:schemeClr val="tx1"/>
                </a:solidFill>
                <a:effectLst/>
                <a:uLnTx/>
                <a:uFillTx/>
                <a:latin typeface="+mn-lt"/>
                <a:ea typeface="+mn-ea"/>
                <a:cs typeface="+mn-cs"/>
              </a:rPr>
              <a:t> </a:t>
            </a:r>
            <a:r>
              <a:rPr lang="en-US" kern="0" dirty="0" smtClean="0">
                <a:latin typeface="+mn-lt"/>
              </a:rPr>
              <a:t>r</a:t>
            </a:r>
            <a:r>
              <a:rPr kumimoji="0" lang="en-US" sz="1800" b="0" i="0" u="none" strike="noStrike" kern="0" cap="none" spc="0" normalizeH="0" baseline="0" noProof="0" dirty="0" err="1" smtClean="0">
                <a:ln>
                  <a:noFill/>
                </a:ln>
                <a:solidFill>
                  <a:schemeClr val="tx1"/>
                </a:solidFill>
                <a:effectLst/>
                <a:uLnTx/>
                <a:uFillTx/>
                <a:latin typeface="+mn-lt"/>
                <a:ea typeface="+mn-ea"/>
                <a:cs typeface="+mn-cs"/>
              </a:rPr>
              <a:t>equieres</a:t>
            </a:r>
            <a:r>
              <a:rPr kumimoji="0" lang="en-US" sz="1800" b="0" i="0" u="none" strike="noStrike" kern="0" cap="none" spc="0" normalizeH="0" baseline="0" noProof="0" dirty="0" smtClean="0">
                <a:ln>
                  <a:noFill/>
                </a:ln>
                <a:solidFill>
                  <a:schemeClr val="tx1"/>
                </a:solidFill>
                <a:effectLst/>
                <a:uLnTx/>
                <a:uFillTx/>
                <a:latin typeface="+mn-lt"/>
                <a:ea typeface="+mn-ea"/>
                <a:cs typeface="+mn-cs"/>
              </a:rPr>
              <a:t> some supplementary information to be reported compared to the UNFCCC inventory reporting</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674DED34-D36A-4CC4-8F90-EC51801F111D}" type="datetime1">
              <a:rPr lang="en-GB" noProof="0" smtClean="0"/>
              <a:pPr/>
              <a:t>13/12/2011</a:t>
            </a:fld>
            <a:endParaRPr lang="en-GB" noProof="0"/>
          </a:p>
        </p:txBody>
      </p:sp>
      <p:sp>
        <p:nvSpPr>
          <p:cNvPr id="3" name="Dian numeron paikkamerkki 2"/>
          <p:cNvSpPr>
            <a:spLocks noGrp="1"/>
          </p:cNvSpPr>
          <p:nvPr>
            <p:ph type="sldNum" sz="quarter" idx="11"/>
          </p:nvPr>
        </p:nvSpPr>
        <p:spPr/>
        <p:txBody>
          <a:bodyPr/>
          <a:lstStyle/>
          <a:p>
            <a:fld id="{A5ADFDAD-66FC-4993-B372-BD41049F39E9}" type="slidenum">
              <a:rPr lang="en-GB" noProof="0" smtClean="0"/>
              <a:pPr/>
              <a:t>13</a:t>
            </a:fld>
            <a:endParaRPr lang="en-GB" noProof="0"/>
          </a:p>
        </p:txBody>
      </p:sp>
      <p:sp>
        <p:nvSpPr>
          <p:cNvPr id="5" name="Sisällön paikkamerkki 2"/>
          <p:cNvSpPr txBox="1">
            <a:spLocks/>
          </p:cNvSpPr>
          <p:nvPr/>
        </p:nvSpPr>
        <p:spPr>
          <a:xfrm>
            <a:off x="714348" y="1285860"/>
            <a:ext cx="7746084" cy="4375388"/>
          </a:xfrm>
          <a:prstGeom prst="rect">
            <a:avLst/>
          </a:prstGeom>
        </p:spPr>
        <p:txBody>
          <a:bodyPr/>
          <a:lstStyle/>
          <a:p>
            <a:pPr lvl="0" algn="l">
              <a:buFont typeface="Arial" pitchFamily="34" charset="0"/>
              <a:buChar char="•"/>
            </a:pPr>
            <a:r>
              <a:rPr lang="en-GB" dirty="0" smtClean="0">
                <a:solidFill>
                  <a:srgbClr val="FF0000"/>
                </a:solidFill>
              </a:rPr>
              <a:t> </a:t>
            </a:r>
            <a:r>
              <a:rPr lang="en-GB" dirty="0" smtClean="0"/>
              <a:t>R</a:t>
            </a:r>
            <a:r>
              <a:rPr lang="en-GB" kern="0" dirty="0" smtClean="0"/>
              <a:t>eported land areas subject to the activities under article 3.3 and 3.4 must be </a:t>
            </a:r>
            <a:r>
              <a:rPr lang="en-GB" kern="0" dirty="0" err="1" smtClean="0">
                <a:solidFill>
                  <a:srgbClr val="FF0000"/>
                </a:solidFill>
              </a:rPr>
              <a:t>identifiable</a:t>
            </a:r>
            <a:r>
              <a:rPr lang="en-GB" kern="0" dirty="0" err="1" smtClean="0">
                <a:sym typeface="Wingdings" pitchFamily="2" charset="2"/>
              </a:rPr>
              <a:t>m</a:t>
            </a:r>
            <a:r>
              <a:rPr lang="en-GB" kern="0" dirty="0" err="1" smtClean="0"/>
              <a:t>ethods</a:t>
            </a:r>
            <a:r>
              <a:rPr lang="en-GB" kern="0" dirty="0" smtClean="0"/>
              <a:t> used in UNFCCC land area estimation may need to be complemented with additional spatial data so that the reporting requirements under the Kyoto Protocol are met</a:t>
            </a:r>
          </a:p>
          <a:p>
            <a:pPr algn="l">
              <a:buFont typeface="Arial" pitchFamily="34" charset="0"/>
              <a:buChar char="•"/>
            </a:pPr>
            <a:endParaRPr lang="en-GB" dirty="0" smtClean="0"/>
          </a:p>
          <a:p>
            <a:pPr algn="l">
              <a:buFont typeface="Arial" pitchFamily="34" charset="0"/>
              <a:buChar char="•"/>
            </a:pPr>
            <a:r>
              <a:rPr lang="en-GB" dirty="0" smtClean="0">
                <a:solidFill>
                  <a:srgbClr val="FF0000"/>
                </a:solidFill>
              </a:rPr>
              <a:t> </a:t>
            </a:r>
            <a:r>
              <a:rPr lang="en-GB" dirty="0" smtClean="0"/>
              <a:t>Method 1 (broad area identification) use geographic boundary/</a:t>
            </a:r>
            <a:r>
              <a:rPr lang="en-GB" dirty="0" err="1" smtClean="0"/>
              <a:t>ies</a:t>
            </a:r>
            <a:r>
              <a:rPr lang="en-GB" dirty="0" smtClean="0"/>
              <a:t> that encompasses units of land or lands subject to multiple activities</a:t>
            </a:r>
          </a:p>
          <a:p>
            <a:pPr algn="l"/>
            <a:endParaRPr lang="fi-FI" dirty="0" smtClean="0"/>
          </a:p>
          <a:p>
            <a:pPr algn="l">
              <a:buFont typeface="Arial" pitchFamily="34" charset="0"/>
              <a:buChar char="•"/>
            </a:pPr>
            <a:r>
              <a:rPr lang="en-GB" dirty="0" smtClean="0">
                <a:solidFill>
                  <a:srgbClr val="FF0000"/>
                </a:solidFill>
              </a:rPr>
              <a:t> </a:t>
            </a:r>
            <a:r>
              <a:rPr lang="en-GB" dirty="0" smtClean="0"/>
              <a:t>Method 2 (complete identification) provides the geographic boundary/</a:t>
            </a:r>
            <a:r>
              <a:rPr lang="en-GB" dirty="0" err="1" smtClean="0"/>
              <a:t>ies</a:t>
            </a:r>
            <a:r>
              <a:rPr lang="en-GB" dirty="0" smtClean="0"/>
              <a:t> that encompasses units of land or lands subject to a single activity</a:t>
            </a:r>
          </a:p>
          <a:p>
            <a:pPr algn="l">
              <a:buFont typeface="Arial" pitchFamily="34" charset="0"/>
              <a:buChar char="•"/>
            </a:pPr>
            <a:endParaRPr lang="en-GB" dirty="0" smtClean="0"/>
          </a:p>
          <a:p>
            <a:pPr algn="l">
              <a:buFont typeface="Arial" pitchFamily="34" charset="0"/>
              <a:buChar char="•"/>
            </a:pPr>
            <a:r>
              <a:rPr lang="en-GB" dirty="0" smtClean="0">
                <a:solidFill>
                  <a:srgbClr val="FF0000"/>
                </a:solidFill>
              </a:rPr>
              <a:t> </a:t>
            </a:r>
            <a:r>
              <a:rPr lang="en-GB" dirty="0" smtClean="0"/>
              <a:t>Parties have to define </a:t>
            </a:r>
            <a:r>
              <a:rPr lang="en-GB" dirty="0" smtClean="0"/>
              <a:t>t</a:t>
            </a:r>
            <a:r>
              <a:rPr lang="en-GB" dirty="0" smtClean="0"/>
              <a:t>he </a:t>
            </a:r>
            <a:r>
              <a:rPr lang="en-GB" dirty="0" smtClean="0"/>
              <a:t>national definition for forest within the </a:t>
            </a:r>
            <a:r>
              <a:rPr lang="en-GB" dirty="0" smtClean="0"/>
              <a:t>following limits: </a:t>
            </a:r>
            <a:r>
              <a:rPr lang="en-GB" dirty="0" smtClean="0"/>
              <a:t>“Forest” is a minimum area of land of 0.05–1.0 ha with tree crown cover (or equivalent stocking level) of more than 10–30 per cent with trees with the potential to reach minimum height of 2–5 metres at maturity in </a:t>
            </a:r>
            <a:r>
              <a:rPr lang="en-GB" dirty="0" smtClean="0"/>
              <a:t>situ</a:t>
            </a:r>
            <a:endParaRPr lang="fi-FI" dirty="0" smtClean="0"/>
          </a:p>
          <a:p>
            <a:pPr algn="l"/>
            <a:endParaRPr lang="fi-FI" dirty="0" smtClean="0"/>
          </a:p>
          <a:p>
            <a:pPr marL="185738" marR="0" lvl="0" indent="-185738" algn="l" defTabSz="914400" rtl="0" eaLnBrk="1" fontAlgn="base" latinLnBrk="0" hangingPunct="1">
              <a:lnSpc>
                <a:spcPct val="100000"/>
              </a:lnSpc>
              <a:spcBef>
                <a:spcPct val="20000"/>
              </a:spcBef>
              <a:spcAft>
                <a:spcPct val="0"/>
              </a:spcAft>
              <a:buClr>
                <a:schemeClr val="accent2"/>
              </a:buClr>
              <a:buSzPct val="60000"/>
              <a:buFont typeface="Wingdings" pitchFamily="2" charset="2"/>
              <a:buChar char="n"/>
              <a:tabLst/>
              <a:defRPr/>
            </a:pPr>
            <a:endParaRPr kumimoji="0" lang="en-GB" sz="1800" b="0" i="0" u="none" strike="noStrike" kern="0" cap="none" spc="0" normalizeH="0" baseline="0" noProof="0" dirty="0" smtClean="0">
              <a:ln>
                <a:noFill/>
              </a:ln>
              <a:solidFill>
                <a:schemeClr val="tx1"/>
              </a:solidFill>
              <a:effectLst/>
              <a:uLnTx/>
              <a:uFillTx/>
              <a:latin typeface="+mn-lt"/>
              <a:ea typeface="+mn-ea"/>
              <a:cs typeface="+mn-cs"/>
            </a:endParaRPr>
          </a:p>
          <a:p>
            <a:pPr marL="185738" marR="0" lvl="0" indent="-185738" algn="l" defTabSz="914400" rtl="0" eaLnBrk="1" fontAlgn="base" latinLnBrk="0" hangingPunct="1">
              <a:lnSpc>
                <a:spcPct val="100000"/>
              </a:lnSpc>
              <a:spcBef>
                <a:spcPct val="20000"/>
              </a:spcBef>
              <a:spcAft>
                <a:spcPct val="0"/>
              </a:spcAft>
              <a:buClr>
                <a:schemeClr val="accent2"/>
              </a:buClr>
              <a:buSzPct val="60000"/>
              <a:buFont typeface="Wingdings" pitchFamily="2" charset="2"/>
              <a:buChar char="n"/>
              <a:tabLst/>
              <a:defRPr/>
            </a:pPr>
            <a:endParaRPr kumimoji="0" lang="fi-FI" sz="1800" b="0" i="0" u="none" strike="noStrike" kern="0" cap="none" spc="0" normalizeH="0" baseline="0" noProof="0" dirty="0" smtClean="0">
              <a:ln>
                <a:noFill/>
              </a:ln>
              <a:solidFill>
                <a:schemeClr val="tx1"/>
              </a:solidFill>
              <a:effectLst/>
              <a:uLnTx/>
              <a:uFillTx/>
              <a:latin typeface="+mn-lt"/>
              <a:ea typeface="+mn-ea"/>
              <a:cs typeface="+mn-cs"/>
            </a:endParaRPr>
          </a:p>
          <a:p>
            <a:pPr marL="185738" marR="0" lvl="0" indent="-185738" algn="l" defTabSz="914400" rtl="0" eaLnBrk="1" fontAlgn="base" latinLnBrk="0" hangingPunct="1">
              <a:lnSpc>
                <a:spcPct val="100000"/>
              </a:lnSpc>
              <a:spcBef>
                <a:spcPct val="20000"/>
              </a:spcBef>
              <a:spcAft>
                <a:spcPct val="0"/>
              </a:spcAft>
              <a:buClr>
                <a:schemeClr val="accent2"/>
              </a:buClr>
              <a:buSzPct val="60000"/>
              <a:tabLst/>
              <a:defRPr/>
            </a:pPr>
            <a:endParaRPr kumimoji="0" lang="fi-FI" sz="1800" b="0" i="0" u="none" strike="noStrike" kern="0" cap="none" spc="0" normalizeH="0" baseline="0" noProof="0" dirty="0" smtClean="0">
              <a:ln>
                <a:noFill/>
              </a:ln>
              <a:solidFill>
                <a:schemeClr val="tx1"/>
              </a:solidFill>
              <a:effectLst/>
              <a:uLnTx/>
              <a:uFillTx/>
              <a:latin typeface="+mn-lt"/>
              <a:ea typeface="+mn-ea"/>
              <a:cs typeface="+mn-cs"/>
            </a:endParaRPr>
          </a:p>
          <a:p>
            <a:pPr marL="185738" marR="0" lvl="0" indent="-185738" algn="l" defTabSz="914400" rtl="0" eaLnBrk="1" fontAlgn="base" latinLnBrk="0" hangingPunct="1">
              <a:lnSpc>
                <a:spcPct val="100000"/>
              </a:lnSpc>
              <a:spcBef>
                <a:spcPct val="20000"/>
              </a:spcBef>
              <a:spcAft>
                <a:spcPct val="0"/>
              </a:spcAft>
              <a:buClr>
                <a:schemeClr val="accent2"/>
              </a:buClr>
              <a:buSzPct val="60000"/>
              <a:buFont typeface="Wingdings" pitchFamily="2" charset="2"/>
              <a:buChar char="n"/>
              <a:tabLst/>
              <a:defRPr/>
            </a:pPr>
            <a:endParaRPr kumimoji="0" lang="fi-FI" sz="18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50DEF699-9854-4EB3-8A51-1E6FC340B2B8}" type="datetime1">
              <a:rPr lang="en-GB" noProof="0" smtClean="0"/>
              <a:pPr/>
              <a:t>13/12/2011</a:t>
            </a:fld>
            <a:endParaRPr lang="en-GB" noProof="0"/>
          </a:p>
        </p:txBody>
      </p:sp>
      <p:sp>
        <p:nvSpPr>
          <p:cNvPr id="3" name="Dian numeron paikkamerkki 2"/>
          <p:cNvSpPr>
            <a:spLocks noGrp="1"/>
          </p:cNvSpPr>
          <p:nvPr>
            <p:ph type="sldNum" sz="quarter" idx="11"/>
          </p:nvPr>
        </p:nvSpPr>
        <p:spPr/>
        <p:txBody>
          <a:bodyPr/>
          <a:lstStyle/>
          <a:p>
            <a:fld id="{A5ADFDAD-66FC-4993-B372-BD41049F39E9}" type="slidenum">
              <a:rPr lang="en-GB" noProof="0" smtClean="0"/>
              <a:pPr/>
              <a:t>14</a:t>
            </a:fld>
            <a:endParaRPr lang="en-GB" noProof="0"/>
          </a:p>
        </p:txBody>
      </p:sp>
      <p:sp>
        <p:nvSpPr>
          <p:cNvPr id="5" name="Sisällön paikkamerkki 2"/>
          <p:cNvSpPr txBox="1">
            <a:spLocks/>
          </p:cNvSpPr>
          <p:nvPr/>
        </p:nvSpPr>
        <p:spPr>
          <a:xfrm>
            <a:off x="714348" y="928670"/>
            <a:ext cx="7772400" cy="5643602"/>
          </a:xfrm>
          <a:prstGeom prst="rect">
            <a:avLst/>
          </a:prstGeom>
        </p:spPr>
        <p:txBody>
          <a:bodyPr/>
          <a:lstStyle/>
          <a:p>
            <a:pPr marL="185738" marR="0" lvl="0" indent="-185738" algn="l" defTabSz="914400" rtl="0" eaLnBrk="1" fontAlgn="base" latinLnBrk="0" hangingPunct="1">
              <a:lnSpc>
                <a:spcPct val="100000"/>
              </a:lnSpc>
              <a:spcBef>
                <a:spcPct val="20000"/>
              </a:spcBef>
              <a:spcAft>
                <a:spcPct val="0"/>
              </a:spcAft>
              <a:buClr>
                <a:schemeClr val="accent2"/>
              </a:buClr>
              <a:buSzPct val="60000"/>
              <a:buFont typeface="Wingdings" pitchFamily="2" charset="2"/>
              <a:buNone/>
              <a:tabLst/>
              <a:defRPr/>
            </a:pPr>
            <a:endParaRPr kumimoji="0" lang="en-GB" sz="1800" b="0" i="0" u="none" strike="noStrike" kern="0" cap="none" spc="0" normalizeH="0" baseline="0" noProof="0" dirty="0" smtClean="0">
              <a:ln>
                <a:noFill/>
              </a:ln>
              <a:solidFill>
                <a:schemeClr val="tx1"/>
              </a:solidFill>
              <a:effectLst/>
              <a:uLnTx/>
              <a:uFillTx/>
              <a:latin typeface="+mn-lt"/>
              <a:ea typeface="+mn-ea"/>
              <a:cs typeface="+mn-cs"/>
            </a:endParaRPr>
          </a:p>
          <a:p>
            <a:pPr marL="565150" marR="0" lvl="1" indent="-184150" algn="l" defTabSz="914400" rtl="0" eaLnBrk="1" fontAlgn="base" latinLnBrk="0" hangingPunct="1">
              <a:lnSpc>
                <a:spcPct val="100000"/>
              </a:lnSpc>
              <a:spcBef>
                <a:spcPct val="20000"/>
              </a:spcBef>
              <a:spcAft>
                <a:spcPct val="0"/>
              </a:spcAft>
              <a:buClr>
                <a:schemeClr val="accent2"/>
              </a:buClr>
              <a:buSzPct val="55000"/>
              <a:buFont typeface="Wingdings" pitchFamily="2" charset="2"/>
              <a:buChar char="l"/>
              <a:tabLst/>
              <a:defRPr/>
            </a:pPr>
            <a:r>
              <a:rPr kumimoji="0" lang="en-GB" sz="1800" b="0" i="0" u="none" strike="noStrike" kern="0" cap="none" spc="0" normalizeH="0" baseline="0" noProof="0" dirty="0" smtClean="0">
                <a:ln>
                  <a:noFill/>
                </a:ln>
                <a:solidFill>
                  <a:schemeClr val="tx1"/>
                </a:solidFill>
                <a:effectLst/>
                <a:uLnTx/>
                <a:uFillTx/>
                <a:latin typeface="+mn-lt"/>
              </a:rPr>
              <a:t>If emissions/removals from any of the carbon pools are not reported, parties should provide verifiable information in the national</a:t>
            </a:r>
            <a:r>
              <a:rPr kumimoji="0" lang="en-GB" sz="1800" b="0" i="0" u="none" strike="noStrike" kern="0" cap="none" spc="0" normalizeH="0" noProof="0" dirty="0" smtClean="0">
                <a:ln>
                  <a:noFill/>
                </a:ln>
                <a:solidFill>
                  <a:schemeClr val="tx1"/>
                </a:solidFill>
                <a:effectLst/>
                <a:uLnTx/>
                <a:uFillTx/>
                <a:latin typeface="+mn-lt"/>
              </a:rPr>
              <a:t> inventory report</a:t>
            </a:r>
            <a:r>
              <a:rPr kumimoji="0" lang="en-GB" sz="1800" b="0" i="0" u="none" strike="noStrike" kern="0" cap="none" spc="0" normalizeH="0" baseline="0" noProof="0" dirty="0" smtClean="0">
                <a:ln>
                  <a:noFill/>
                </a:ln>
                <a:solidFill>
                  <a:schemeClr val="tx1"/>
                </a:solidFill>
                <a:effectLst/>
                <a:uLnTx/>
                <a:uFillTx/>
                <a:latin typeface="+mn-lt"/>
              </a:rPr>
              <a:t> that the pool is not a net source of emissions</a:t>
            </a:r>
          </a:p>
          <a:p>
            <a:pPr marL="565150" marR="0" lvl="1" indent="-184150" algn="l" defTabSz="914400" rtl="0" eaLnBrk="1" fontAlgn="base" latinLnBrk="0" hangingPunct="1">
              <a:lnSpc>
                <a:spcPct val="100000"/>
              </a:lnSpc>
              <a:spcBef>
                <a:spcPct val="20000"/>
              </a:spcBef>
              <a:spcAft>
                <a:spcPct val="0"/>
              </a:spcAft>
              <a:buClr>
                <a:schemeClr val="accent2"/>
              </a:buClr>
              <a:buSzPct val="55000"/>
              <a:buFont typeface="Wingdings" pitchFamily="2" charset="2"/>
              <a:buChar char="l"/>
              <a:tabLst/>
              <a:defRPr/>
            </a:pPr>
            <a:endParaRPr kumimoji="0" lang="en-GB" sz="1800" b="0" i="0" u="none" strike="noStrike" kern="0" cap="none" spc="0" normalizeH="0" baseline="0" noProof="0" dirty="0" smtClean="0">
              <a:ln>
                <a:noFill/>
              </a:ln>
              <a:solidFill>
                <a:schemeClr val="tx1"/>
              </a:solidFill>
              <a:effectLst/>
              <a:uLnTx/>
              <a:uFillTx/>
              <a:latin typeface="+mn-lt"/>
            </a:endParaRPr>
          </a:p>
          <a:p>
            <a:pPr marL="565150" marR="0" lvl="1" indent="-184150" algn="l" defTabSz="914400" rtl="0" eaLnBrk="1" fontAlgn="base" latinLnBrk="0" hangingPunct="1">
              <a:lnSpc>
                <a:spcPct val="100000"/>
              </a:lnSpc>
              <a:spcBef>
                <a:spcPct val="20000"/>
              </a:spcBef>
              <a:spcAft>
                <a:spcPct val="0"/>
              </a:spcAft>
              <a:buClr>
                <a:schemeClr val="accent2"/>
              </a:buClr>
              <a:buSzPct val="55000"/>
              <a:buFont typeface="Wingdings" pitchFamily="2" charset="2"/>
              <a:buChar char="l"/>
              <a:tabLst/>
              <a:defRPr/>
            </a:pPr>
            <a:r>
              <a:rPr kumimoji="0" lang="en-GB" sz="1800" b="0" i="0" u="none" strike="noStrike" kern="0" cap="none" spc="0" normalizeH="0" baseline="0" noProof="0" dirty="0" smtClean="0">
                <a:ln>
                  <a:noFill/>
                </a:ln>
                <a:solidFill>
                  <a:schemeClr val="tx1"/>
                </a:solidFill>
                <a:effectLst/>
                <a:uLnTx/>
                <a:uFillTx/>
                <a:latin typeface="+mn-lt"/>
              </a:rPr>
              <a:t>Tier 2 or 3 methods should be applied to all pools, unless the Party chooses not to report a certain pool and demonstrate that the pool is not a </a:t>
            </a:r>
            <a:r>
              <a:rPr kumimoji="0" lang="en-GB" sz="1800" b="0" i="0" u="none" strike="noStrike" kern="0" cap="none" spc="0" normalizeH="0" baseline="0" noProof="0" dirty="0" smtClean="0">
                <a:ln>
                  <a:noFill/>
                </a:ln>
                <a:solidFill>
                  <a:schemeClr val="tx1"/>
                </a:solidFill>
                <a:effectLst/>
                <a:uLnTx/>
                <a:uFillTx/>
                <a:latin typeface="+mn-lt"/>
              </a:rPr>
              <a:t>source</a:t>
            </a:r>
            <a:endParaRPr kumimoji="0" lang="en-GB" sz="1800" b="0" i="0" u="none" strike="noStrike" kern="0" cap="none" spc="0" normalizeH="0" baseline="0" noProof="0" dirty="0" smtClean="0">
              <a:ln>
                <a:noFill/>
              </a:ln>
              <a:solidFill>
                <a:schemeClr val="tx1"/>
              </a:solidFill>
              <a:effectLst/>
              <a:uLnTx/>
              <a:uFillTx/>
              <a:latin typeface="+mn-lt"/>
            </a:endParaRPr>
          </a:p>
          <a:p>
            <a:pPr marL="565150" marR="0" lvl="1" indent="-184150" algn="l" defTabSz="914400" rtl="0" eaLnBrk="1" fontAlgn="base" latinLnBrk="0" hangingPunct="1">
              <a:lnSpc>
                <a:spcPct val="100000"/>
              </a:lnSpc>
              <a:spcBef>
                <a:spcPct val="20000"/>
              </a:spcBef>
              <a:spcAft>
                <a:spcPct val="0"/>
              </a:spcAft>
              <a:buClr>
                <a:schemeClr val="accent2"/>
              </a:buClr>
              <a:buSzPct val="55000"/>
              <a:buFont typeface="Wingdings" pitchFamily="2" charset="2"/>
              <a:buChar char="l"/>
              <a:tabLst/>
              <a:defRPr/>
            </a:pPr>
            <a:endParaRPr kumimoji="0" lang="en-GB" sz="1800" b="0" i="0" u="none" strike="noStrike" kern="0" cap="none" spc="0" normalizeH="0" baseline="0" noProof="0" dirty="0" smtClean="0">
              <a:ln>
                <a:noFill/>
              </a:ln>
              <a:solidFill>
                <a:schemeClr val="tx1"/>
              </a:solidFill>
              <a:effectLst/>
              <a:uLnTx/>
              <a:uFillTx/>
              <a:latin typeface="+mn-lt"/>
            </a:endParaRPr>
          </a:p>
          <a:p>
            <a:pPr marL="565150" lvl="1" indent="-184150" algn="l" eaLnBrk="1" hangingPunct="1">
              <a:spcBef>
                <a:spcPct val="20000"/>
              </a:spcBef>
              <a:buClr>
                <a:schemeClr val="accent2"/>
              </a:buClr>
              <a:buSzPct val="55000"/>
              <a:buFont typeface="Wingdings" pitchFamily="2" charset="2"/>
              <a:buChar char="l"/>
            </a:pPr>
            <a:r>
              <a:rPr lang="en-GB" kern="0" dirty="0" smtClean="0"/>
              <a:t>A more detailed classification of the different carbon pools is used in the Kyoto Protocol tables than in UNFCCC reporting</a:t>
            </a:r>
          </a:p>
          <a:p>
            <a:pPr marL="565150" lvl="1" indent="-184150" algn="l" eaLnBrk="1" hangingPunct="1">
              <a:spcBef>
                <a:spcPct val="20000"/>
              </a:spcBef>
              <a:buClr>
                <a:schemeClr val="accent2"/>
              </a:buClr>
              <a:buSzPct val="55000"/>
              <a:buFont typeface="Wingdings" pitchFamily="2" charset="2"/>
              <a:buChar char="l"/>
            </a:pPr>
            <a:endParaRPr lang="en-GB" i="1" kern="0" dirty="0" smtClean="0"/>
          </a:p>
          <a:p>
            <a:pPr marL="565150" lvl="1" indent="-184150" algn="l" eaLnBrk="1" hangingPunct="1">
              <a:spcBef>
                <a:spcPct val="20000"/>
              </a:spcBef>
              <a:buClr>
                <a:schemeClr val="accent2"/>
              </a:buClr>
              <a:buSzPct val="55000"/>
            </a:pPr>
            <a:r>
              <a:rPr lang="en-GB" i="1" kern="0" dirty="0" smtClean="0"/>
              <a:t>Once land is accounted for under the LULUCF activities, reporting shall continue throughout subsequent and contiguous commitment periods</a:t>
            </a:r>
          </a:p>
          <a:p>
            <a:pPr marL="565150" lvl="1" indent="-184150" algn="l" eaLnBrk="1" hangingPunct="1">
              <a:spcBef>
                <a:spcPct val="20000"/>
              </a:spcBef>
              <a:buClr>
                <a:schemeClr val="accent2"/>
              </a:buClr>
              <a:buSzPct val="55000"/>
            </a:pPr>
            <a:endParaRPr lang="en-GB" dirty="0" smtClean="0"/>
          </a:p>
          <a:p>
            <a:pPr marL="565150" lvl="1" indent="-184150" algn="l" eaLnBrk="1" hangingPunct="1">
              <a:spcBef>
                <a:spcPct val="20000"/>
              </a:spcBef>
              <a:buClr>
                <a:schemeClr val="accent2"/>
              </a:buClr>
              <a:buSzPct val="55000"/>
            </a:pPr>
            <a:endParaRPr lang="en-GB" kern="0" dirty="0" smtClean="0"/>
          </a:p>
          <a:p>
            <a:pPr marL="565150" marR="0" lvl="1" indent="-184150" algn="l" defTabSz="914400" rtl="0" eaLnBrk="1" fontAlgn="base" latinLnBrk="0" hangingPunct="1">
              <a:lnSpc>
                <a:spcPct val="100000"/>
              </a:lnSpc>
              <a:spcBef>
                <a:spcPct val="20000"/>
              </a:spcBef>
              <a:spcAft>
                <a:spcPct val="0"/>
              </a:spcAft>
              <a:buClr>
                <a:schemeClr val="accent2"/>
              </a:buClr>
              <a:buSzPct val="55000"/>
              <a:tabLst/>
              <a:defRPr/>
            </a:pPr>
            <a:endParaRPr kumimoji="0" lang="en-GB" sz="1800" b="0" i="0" u="none" strike="noStrike" kern="0" cap="none" spc="0" normalizeH="0" baseline="0" noProof="0" dirty="0" smtClean="0">
              <a:ln>
                <a:noFill/>
              </a:ln>
              <a:solidFill>
                <a:schemeClr val="tx1"/>
              </a:solidFill>
              <a:effectLst/>
              <a:uLnTx/>
              <a:uFillTx/>
              <a:latin typeface="+mn-lt"/>
            </a:endParaRPr>
          </a:p>
          <a:p>
            <a:pPr marL="565150" marR="0" lvl="1" indent="-184150" algn="l" defTabSz="914400" rtl="0" eaLnBrk="1" fontAlgn="base" latinLnBrk="0" hangingPunct="1">
              <a:lnSpc>
                <a:spcPct val="100000"/>
              </a:lnSpc>
              <a:spcBef>
                <a:spcPct val="20000"/>
              </a:spcBef>
              <a:spcAft>
                <a:spcPct val="0"/>
              </a:spcAft>
              <a:buClr>
                <a:schemeClr val="accent2"/>
              </a:buClr>
              <a:buSzPct val="55000"/>
              <a:buFont typeface="Wingdings" pitchFamily="2" charset="2"/>
              <a:buNone/>
              <a:tabLst/>
              <a:defRPr/>
            </a:pPr>
            <a:endParaRPr kumimoji="0" lang="fi-FI" sz="2400" b="0" i="0" u="none" strike="noStrike" kern="0" cap="none" spc="0" normalizeH="0" baseline="0" noProof="0" dirty="0" smtClean="0">
              <a:ln>
                <a:noFill/>
              </a:ln>
              <a:solidFill>
                <a:schemeClr val="tx1"/>
              </a:solidFill>
              <a:effectLst/>
              <a:uLnTx/>
              <a:uFillTx/>
              <a:latin typeface="+mn-lt"/>
            </a:endParaRPr>
          </a:p>
          <a:p>
            <a:pPr marL="565150" marR="0" lvl="1" indent="-184150" algn="l" defTabSz="914400" rtl="0" eaLnBrk="1" fontAlgn="base" latinLnBrk="0" hangingPunct="1">
              <a:lnSpc>
                <a:spcPct val="100000"/>
              </a:lnSpc>
              <a:spcBef>
                <a:spcPct val="20000"/>
              </a:spcBef>
              <a:spcAft>
                <a:spcPct val="0"/>
              </a:spcAft>
              <a:buClr>
                <a:schemeClr val="accent2"/>
              </a:buClr>
              <a:buSzPct val="55000"/>
              <a:buFont typeface="Wingdings" pitchFamily="2" charset="2"/>
              <a:buChar char="l"/>
              <a:tabLst/>
              <a:defRPr/>
            </a:pPr>
            <a:endParaRPr kumimoji="0" lang="fi-FI" sz="2400" b="0" i="0" u="none" strike="noStrike" kern="0" cap="none" spc="0" normalizeH="0" baseline="0" noProof="0" dirty="0" smtClean="0">
              <a:ln>
                <a:noFill/>
              </a:ln>
              <a:solidFill>
                <a:schemeClr val="tx1"/>
              </a:solidFill>
              <a:effectLst/>
              <a:uLnTx/>
              <a:uFillTx/>
              <a:latin typeface="+mn-lt"/>
            </a:endParaRPr>
          </a:p>
          <a:p>
            <a:pPr marL="565150" marR="0" lvl="1" indent="-184150" algn="l" defTabSz="914400" rtl="0" eaLnBrk="1" fontAlgn="base" latinLnBrk="0" hangingPunct="1">
              <a:lnSpc>
                <a:spcPct val="100000"/>
              </a:lnSpc>
              <a:spcBef>
                <a:spcPct val="20000"/>
              </a:spcBef>
              <a:spcAft>
                <a:spcPct val="0"/>
              </a:spcAft>
              <a:buClr>
                <a:schemeClr val="accent2"/>
              </a:buClr>
              <a:buSzPct val="55000"/>
              <a:buFont typeface="Wingdings" pitchFamily="2" charset="2"/>
              <a:buChar char="l"/>
              <a:tabLst/>
              <a:defRPr/>
            </a:pPr>
            <a:endParaRPr kumimoji="0" lang="fi-FI" sz="2400" b="0" i="0" u="none" strike="noStrike" kern="0" cap="none" spc="0" normalizeH="0" baseline="0" noProof="0" dirty="0">
              <a:ln>
                <a:noFill/>
              </a:ln>
              <a:solidFill>
                <a:schemeClr val="tx1"/>
              </a:solidFill>
              <a:effectLst/>
              <a:uLnTx/>
              <a:uFillTx/>
              <a:latin typeface="+mn-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F3EFB594-1E2B-4277-87DB-A5F60A886017}" type="datetime1">
              <a:rPr lang="en-GB" noProof="0" smtClean="0"/>
              <a:pPr/>
              <a:t>13/12/2011</a:t>
            </a:fld>
            <a:endParaRPr lang="en-GB" noProof="0"/>
          </a:p>
        </p:txBody>
      </p:sp>
      <p:sp>
        <p:nvSpPr>
          <p:cNvPr id="3" name="Dian numeron paikkamerkki 2"/>
          <p:cNvSpPr>
            <a:spLocks noGrp="1"/>
          </p:cNvSpPr>
          <p:nvPr>
            <p:ph type="sldNum" sz="quarter" idx="11"/>
          </p:nvPr>
        </p:nvSpPr>
        <p:spPr/>
        <p:txBody>
          <a:bodyPr/>
          <a:lstStyle/>
          <a:p>
            <a:fld id="{A5ADFDAD-66FC-4993-B372-BD41049F39E9}" type="slidenum">
              <a:rPr lang="en-GB" noProof="0" smtClean="0"/>
              <a:pPr/>
              <a:t>15</a:t>
            </a:fld>
            <a:endParaRPr lang="en-GB" noProof="0"/>
          </a:p>
        </p:txBody>
      </p:sp>
      <p:sp>
        <p:nvSpPr>
          <p:cNvPr id="5" name="Suorakulmio 4"/>
          <p:cNvSpPr/>
          <p:nvPr/>
        </p:nvSpPr>
        <p:spPr>
          <a:xfrm>
            <a:off x="920552" y="1772816"/>
            <a:ext cx="8208912" cy="4247317"/>
          </a:xfrm>
          <a:prstGeom prst="rect">
            <a:avLst/>
          </a:prstGeom>
        </p:spPr>
        <p:txBody>
          <a:bodyPr wrap="square">
            <a:spAutoFit/>
          </a:bodyPr>
          <a:lstStyle/>
          <a:p>
            <a:pPr algn="l">
              <a:buFont typeface="Arial" pitchFamily="34" charset="0"/>
              <a:buChar char="•"/>
            </a:pPr>
            <a:r>
              <a:rPr lang="en-US" dirty="0" smtClean="0">
                <a:solidFill>
                  <a:srgbClr val="FF0000"/>
                </a:solidFill>
              </a:rPr>
              <a:t> </a:t>
            </a:r>
            <a:r>
              <a:rPr lang="en-US" dirty="0" smtClean="0"/>
              <a:t>KP restricts the accounting of the LULUCF sector to net emissions and removals from specific activities under Article 3, paragraphs 3 and 4, of the Kyoto Protocol</a:t>
            </a:r>
          </a:p>
          <a:p>
            <a:pPr algn="l">
              <a:buFont typeface="Arial" pitchFamily="34" charset="0"/>
              <a:buChar char="•"/>
            </a:pPr>
            <a:endParaRPr lang="en-US" dirty="0" smtClean="0"/>
          </a:p>
          <a:p>
            <a:pPr algn="l">
              <a:buFont typeface="Arial" pitchFamily="34" charset="0"/>
              <a:buChar char="•"/>
            </a:pPr>
            <a:r>
              <a:rPr lang="en-US" dirty="0" smtClean="0">
                <a:solidFill>
                  <a:srgbClr val="FF0000"/>
                </a:solidFill>
              </a:rPr>
              <a:t> </a:t>
            </a:r>
            <a:r>
              <a:rPr lang="en-US" dirty="0" smtClean="0"/>
              <a:t>Each activity under article 3, paragraphs 3 and 4, is subject to different accounting rules (net-net for CM, GM, RV, gross-net for ARD and FM)</a:t>
            </a:r>
          </a:p>
          <a:p>
            <a:pPr algn="l">
              <a:buFont typeface="Arial" pitchFamily="34" charset="0"/>
              <a:buChar char="•"/>
            </a:pPr>
            <a:endParaRPr lang="en-US" kern="0" dirty="0" smtClean="0"/>
          </a:p>
          <a:p>
            <a:pPr algn="l">
              <a:buFont typeface="Arial" pitchFamily="34" charset="0"/>
              <a:buChar char="•"/>
            </a:pPr>
            <a:r>
              <a:rPr lang="en-GB" kern="0" dirty="0" smtClean="0">
                <a:solidFill>
                  <a:srgbClr val="FF0000"/>
                </a:solidFill>
              </a:rPr>
              <a:t> </a:t>
            </a:r>
            <a:r>
              <a:rPr lang="en-GB" kern="0" dirty="0" smtClean="0"/>
              <a:t>The accounting of emissions and removals from article 3.3 and 3.4 (issuance of </a:t>
            </a:r>
            <a:r>
              <a:rPr lang="en-GB" kern="0" dirty="0" err="1" smtClean="0"/>
              <a:t>RMUs</a:t>
            </a:r>
            <a:r>
              <a:rPr lang="en-GB" kern="0" dirty="0" smtClean="0"/>
              <a:t>) can be done annually or at the end of the commitment period</a:t>
            </a:r>
          </a:p>
          <a:p>
            <a:pPr algn="l">
              <a:buFont typeface="Arial" pitchFamily="34" charset="0"/>
              <a:buChar char="•"/>
            </a:pPr>
            <a:endParaRPr lang="en-GB" kern="0" dirty="0" smtClean="0"/>
          </a:p>
          <a:p>
            <a:pPr algn="l">
              <a:buFont typeface="Arial" pitchFamily="34" charset="0"/>
              <a:buChar char="•"/>
            </a:pPr>
            <a:r>
              <a:rPr lang="en-US" dirty="0" smtClean="0">
                <a:solidFill>
                  <a:srgbClr val="FF0000"/>
                </a:solidFill>
              </a:rPr>
              <a:t> </a:t>
            </a:r>
            <a:r>
              <a:rPr lang="en-US" dirty="0" smtClean="0"/>
              <a:t>Each Party is subject to a country specific ‘forest management cap’ that applies to both additions to and subtractions from its assigned amount</a:t>
            </a:r>
          </a:p>
          <a:p>
            <a:pPr algn="l">
              <a:buFont typeface="Arial" pitchFamily="34" charset="0"/>
              <a:buChar char="•"/>
            </a:pPr>
            <a:endParaRPr lang="en-US" kern="0" dirty="0" smtClean="0"/>
          </a:p>
          <a:p>
            <a:pPr algn="l">
              <a:buFont typeface="Arial" pitchFamily="34" charset="0"/>
              <a:buChar char="•"/>
            </a:pPr>
            <a:r>
              <a:rPr lang="en-US" kern="0" dirty="0" smtClean="0">
                <a:solidFill>
                  <a:srgbClr val="FF0000"/>
                </a:solidFill>
              </a:rPr>
              <a:t> </a:t>
            </a:r>
            <a:r>
              <a:rPr lang="en-US" kern="0" dirty="0" smtClean="0"/>
              <a:t>Party is allowed to use article 3.4 Forest management net sinks to compensate net emissions from ARD-activities</a:t>
            </a:r>
            <a:endParaRPr lang="fi-FI" kern="0" dirty="0" smtClean="0"/>
          </a:p>
        </p:txBody>
      </p:sp>
      <p:sp>
        <p:nvSpPr>
          <p:cNvPr id="6" name="Tekstikehys 5"/>
          <p:cNvSpPr txBox="1"/>
          <p:nvPr/>
        </p:nvSpPr>
        <p:spPr>
          <a:xfrm>
            <a:off x="704528" y="980728"/>
            <a:ext cx="5456943" cy="400110"/>
          </a:xfrm>
          <a:prstGeom prst="rect">
            <a:avLst/>
          </a:prstGeom>
          <a:noFill/>
        </p:spPr>
        <p:txBody>
          <a:bodyPr wrap="none" rtlCol="0">
            <a:spAutoFit/>
          </a:bodyPr>
          <a:lstStyle/>
          <a:p>
            <a:r>
              <a:rPr lang="en-US" sz="2000" dirty="0" smtClean="0"/>
              <a:t>LULUCF sector accounting rules under the KP</a:t>
            </a:r>
            <a:endParaRPr lang="en-US"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920552" y="548680"/>
            <a:ext cx="8420100" cy="1008112"/>
          </a:xfrm>
        </p:spPr>
        <p:txBody>
          <a:bodyPr/>
          <a:lstStyle/>
          <a:p>
            <a:r>
              <a:rPr lang="en-US" sz="2400" dirty="0" smtClean="0"/>
              <a:t>LULUCF sector reporting in Finland</a:t>
            </a:r>
            <a:endParaRPr lang="en-US" sz="2400" dirty="0"/>
          </a:p>
        </p:txBody>
      </p:sp>
      <p:sp>
        <p:nvSpPr>
          <p:cNvPr id="3" name="Päivämäärän paikkamerkki 2"/>
          <p:cNvSpPr>
            <a:spLocks noGrp="1"/>
          </p:cNvSpPr>
          <p:nvPr>
            <p:ph type="dt" sz="half" idx="10"/>
          </p:nvPr>
        </p:nvSpPr>
        <p:spPr/>
        <p:txBody>
          <a:bodyPr/>
          <a:lstStyle/>
          <a:p>
            <a:fld id="{22743C98-3858-4899-8FB7-BACC7022B932}" type="datetime1">
              <a:rPr lang="en-GB" noProof="0" smtClean="0"/>
              <a:pPr/>
              <a:t>13/12/2011</a:t>
            </a:fld>
            <a:endParaRPr lang="en-GB" noProof="0"/>
          </a:p>
        </p:txBody>
      </p:sp>
      <p:sp>
        <p:nvSpPr>
          <p:cNvPr id="4" name="Dian numeron paikkamerkki 3"/>
          <p:cNvSpPr>
            <a:spLocks noGrp="1"/>
          </p:cNvSpPr>
          <p:nvPr>
            <p:ph type="sldNum" sz="quarter" idx="11"/>
          </p:nvPr>
        </p:nvSpPr>
        <p:spPr/>
        <p:txBody>
          <a:bodyPr/>
          <a:lstStyle/>
          <a:p>
            <a:fld id="{8225BD60-AA0D-4DF7-808B-E50E78976280}" type="slidenum">
              <a:rPr lang="en-GB" noProof="0" smtClean="0"/>
              <a:pPr/>
              <a:t>16</a:t>
            </a:fld>
            <a:endParaRPr lang="en-GB" noProof="0"/>
          </a:p>
        </p:txBody>
      </p:sp>
      <p:sp>
        <p:nvSpPr>
          <p:cNvPr id="6" name="Suorakulmio 5"/>
          <p:cNvSpPr/>
          <p:nvPr/>
        </p:nvSpPr>
        <p:spPr>
          <a:xfrm>
            <a:off x="416496" y="1628800"/>
            <a:ext cx="8568952" cy="3693319"/>
          </a:xfrm>
          <a:prstGeom prst="rect">
            <a:avLst/>
          </a:prstGeom>
        </p:spPr>
        <p:txBody>
          <a:bodyPr wrap="square">
            <a:spAutoFit/>
          </a:bodyPr>
          <a:lstStyle/>
          <a:p>
            <a:pPr algn="l">
              <a:buFont typeface="Arial" pitchFamily="34" charset="0"/>
              <a:buChar char="•"/>
            </a:pPr>
            <a:r>
              <a:rPr lang="en-US" dirty="0" smtClean="0">
                <a:solidFill>
                  <a:srgbClr val="FF0000"/>
                </a:solidFill>
              </a:rPr>
              <a:t> </a:t>
            </a:r>
            <a:r>
              <a:rPr lang="en-US" dirty="0" smtClean="0"/>
              <a:t>Calculations and reporting made by Finnish Forest Research Institute (</a:t>
            </a:r>
            <a:r>
              <a:rPr lang="en-US" dirty="0" err="1" smtClean="0"/>
              <a:t>Metla</a:t>
            </a:r>
            <a:r>
              <a:rPr lang="en-US" dirty="0" smtClean="0"/>
              <a:t>) and </a:t>
            </a:r>
            <a:r>
              <a:rPr lang="en-US" dirty="0" err="1" smtClean="0"/>
              <a:t>Agrifood</a:t>
            </a:r>
            <a:r>
              <a:rPr lang="en-US" dirty="0" smtClean="0"/>
              <a:t> Finland (MTT)</a:t>
            </a:r>
          </a:p>
          <a:p>
            <a:pPr algn="l">
              <a:buFont typeface="Arial" pitchFamily="34" charset="0"/>
              <a:buChar char="•"/>
            </a:pPr>
            <a:endParaRPr lang="en-US" dirty="0" smtClean="0"/>
          </a:p>
          <a:p>
            <a:pPr algn="l">
              <a:buFont typeface="Arial" pitchFamily="34" charset="0"/>
              <a:buChar char="•"/>
            </a:pPr>
            <a:r>
              <a:rPr lang="en-US" dirty="0" smtClean="0">
                <a:solidFill>
                  <a:srgbClr val="FF0000"/>
                </a:solidFill>
              </a:rPr>
              <a:t> </a:t>
            </a:r>
            <a:r>
              <a:rPr lang="en-US" dirty="0" smtClean="0"/>
              <a:t>The area estimates for the all land-use categories are based on the Finnish National Forest Inventories (NFI) carried out by the </a:t>
            </a:r>
            <a:r>
              <a:rPr lang="en-US" dirty="0" err="1" smtClean="0"/>
              <a:t>Metla</a:t>
            </a:r>
            <a:r>
              <a:rPr lang="en-US" dirty="0" smtClean="0"/>
              <a:t>. The NFI is a sampling-based forest inventory system and it covers all land-use classes. </a:t>
            </a:r>
            <a:r>
              <a:rPr lang="en-GB" dirty="0" smtClean="0"/>
              <a:t>To have a complete data of NFI, five years measurements are needed.</a:t>
            </a:r>
            <a:endParaRPr lang="en-US" dirty="0" smtClean="0"/>
          </a:p>
          <a:p>
            <a:pPr algn="l">
              <a:buFont typeface="Arial" pitchFamily="34" charset="0"/>
              <a:buChar char="•"/>
            </a:pPr>
            <a:endParaRPr lang="en-US" dirty="0" smtClean="0"/>
          </a:p>
          <a:p>
            <a:pPr algn="l">
              <a:buFont typeface="Arial" pitchFamily="34" charset="0"/>
              <a:buChar char="•"/>
            </a:pPr>
            <a:r>
              <a:rPr lang="en-US" dirty="0" smtClean="0">
                <a:solidFill>
                  <a:srgbClr val="FF0000"/>
                </a:solidFill>
              </a:rPr>
              <a:t> </a:t>
            </a:r>
            <a:r>
              <a:rPr lang="en-US" dirty="0" smtClean="0"/>
              <a:t>All NFI data are reclassified according to the IPCC land-use categories</a:t>
            </a:r>
          </a:p>
          <a:p>
            <a:pPr algn="l">
              <a:buFont typeface="Arial" pitchFamily="34" charset="0"/>
              <a:buChar char="•"/>
            </a:pPr>
            <a:endParaRPr lang="en-US" dirty="0" smtClean="0"/>
          </a:p>
          <a:p>
            <a:pPr algn="l">
              <a:buFont typeface="Arial" pitchFamily="34" charset="0"/>
              <a:buChar char="•"/>
            </a:pPr>
            <a:r>
              <a:rPr lang="en-GB" dirty="0" smtClean="0">
                <a:solidFill>
                  <a:srgbClr val="FF0000"/>
                </a:solidFill>
              </a:rPr>
              <a:t> </a:t>
            </a:r>
            <a:r>
              <a:rPr lang="en-GB" dirty="0" smtClean="0"/>
              <a:t>Area estimates are made separately for South and North Finland and for mineral and organic soils</a:t>
            </a:r>
            <a:endParaRPr lang="en-US" dirty="0" smtClean="0"/>
          </a:p>
          <a:p>
            <a:pPr algn="l">
              <a:buFont typeface="Arial" pitchFamily="34" charset="0"/>
              <a:buChar char="•"/>
            </a:pP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E70FF11-2ABE-42B6-91E1-0D4A456C8B89}" type="datetime1">
              <a:rPr lang="en-GB" noProof="0" smtClean="0"/>
              <a:pPr/>
              <a:t>13/12/2011</a:t>
            </a:fld>
            <a:endParaRPr lang="en-GB" noProof="0"/>
          </a:p>
        </p:txBody>
      </p:sp>
      <p:sp>
        <p:nvSpPr>
          <p:cNvPr id="4" name="Dian numeron paikkamerkki 3"/>
          <p:cNvSpPr>
            <a:spLocks noGrp="1"/>
          </p:cNvSpPr>
          <p:nvPr>
            <p:ph type="sldNum" sz="quarter" idx="11"/>
          </p:nvPr>
        </p:nvSpPr>
        <p:spPr/>
        <p:txBody>
          <a:bodyPr/>
          <a:lstStyle/>
          <a:p>
            <a:fld id="{8225BD60-AA0D-4DF7-808B-E50E78976280}" type="slidenum">
              <a:rPr lang="en-GB" noProof="0" smtClean="0"/>
              <a:pPr/>
              <a:t>17</a:t>
            </a:fld>
            <a:endParaRPr lang="en-GB" noProof="0"/>
          </a:p>
        </p:txBody>
      </p:sp>
      <p:sp>
        <p:nvSpPr>
          <p:cNvPr id="5" name="Suorakulmio 4"/>
          <p:cNvSpPr/>
          <p:nvPr/>
        </p:nvSpPr>
        <p:spPr>
          <a:xfrm>
            <a:off x="1136576" y="1196752"/>
            <a:ext cx="7560840" cy="3139321"/>
          </a:xfrm>
          <a:prstGeom prst="rect">
            <a:avLst/>
          </a:prstGeom>
        </p:spPr>
        <p:txBody>
          <a:bodyPr wrap="square">
            <a:spAutoFit/>
          </a:bodyPr>
          <a:lstStyle/>
          <a:p>
            <a:pPr algn="l">
              <a:buFont typeface="Arial" pitchFamily="34" charset="0"/>
              <a:buChar char="•"/>
            </a:pPr>
            <a:endParaRPr lang="en-GB" dirty="0" smtClean="0">
              <a:solidFill>
                <a:srgbClr val="FF0000"/>
              </a:solidFill>
            </a:endParaRPr>
          </a:p>
          <a:p>
            <a:pPr algn="l">
              <a:buFont typeface="Arial" pitchFamily="34" charset="0"/>
              <a:buChar char="•"/>
            </a:pPr>
            <a:r>
              <a:rPr lang="en-GB" dirty="0" smtClean="0">
                <a:solidFill>
                  <a:srgbClr val="FF0000"/>
                </a:solidFill>
              </a:rPr>
              <a:t> </a:t>
            </a:r>
            <a:r>
              <a:rPr lang="en-GB" dirty="0" smtClean="0"/>
              <a:t>The method for estimating areas of land-use changes between 1990-2010 is the same in the Convention and Kyoto Protocol reporting. In the Convention reporting the older NFI data is utilised for estimation of land-use changes before 1990</a:t>
            </a:r>
          </a:p>
          <a:p>
            <a:pPr algn="l">
              <a:buFont typeface="Arial" pitchFamily="34" charset="0"/>
              <a:buChar char="•"/>
            </a:pPr>
            <a:endParaRPr lang="en-GB" dirty="0" smtClean="0"/>
          </a:p>
          <a:p>
            <a:pPr algn="l">
              <a:buFont typeface="Arial" pitchFamily="34" charset="0"/>
              <a:buChar char="•"/>
            </a:pPr>
            <a:r>
              <a:rPr lang="en-GB" dirty="0" smtClean="0">
                <a:solidFill>
                  <a:srgbClr val="FF0000"/>
                </a:solidFill>
              </a:rPr>
              <a:t> </a:t>
            </a:r>
            <a:r>
              <a:rPr lang="en-GB" dirty="0" smtClean="0"/>
              <a:t>For Kyoto reporting (FM, and  ARD areas) NFI plots are double-checked from old map data, satellite images and thematic maps to find land-use changes which were not recorded on the field. Aerial images are employed for the final checking of land-use </a:t>
            </a:r>
            <a:r>
              <a:rPr lang="en-GB" dirty="0" smtClean="0"/>
              <a:t>changes</a:t>
            </a:r>
            <a:endParaRPr lang="en-US" dirty="0" smtClean="0"/>
          </a:p>
          <a:p>
            <a:pPr algn="l">
              <a:buFont typeface="Arial" pitchFamily="34" charset="0"/>
              <a:buChar char="•"/>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en-US" sz="2400" dirty="0" smtClean="0"/>
              <a:t>LULUCF sector emissions and sinks by land use categories in Finland in 1990-2009 </a:t>
            </a:r>
            <a:r>
              <a:rPr lang="en-US" sz="2000" dirty="0" smtClean="0"/>
              <a:t>(emissions are positive, sinks negative)</a:t>
            </a:r>
            <a:endParaRPr lang="en-US" dirty="0"/>
          </a:p>
        </p:txBody>
      </p:sp>
      <p:sp>
        <p:nvSpPr>
          <p:cNvPr id="3" name="Päivämäärän paikkamerkki 2"/>
          <p:cNvSpPr>
            <a:spLocks noGrp="1"/>
          </p:cNvSpPr>
          <p:nvPr>
            <p:ph type="dt" sz="half" idx="10"/>
          </p:nvPr>
        </p:nvSpPr>
        <p:spPr/>
        <p:txBody>
          <a:bodyPr/>
          <a:lstStyle/>
          <a:p>
            <a:fld id="{9E70FF11-2ABE-42B6-91E1-0D4A456C8B89}" type="datetime1">
              <a:rPr lang="en-GB" noProof="0" smtClean="0"/>
              <a:pPr/>
              <a:t>13/12/2011</a:t>
            </a:fld>
            <a:endParaRPr lang="en-GB" noProof="0"/>
          </a:p>
        </p:txBody>
      </p:sp>
      <p:sp>
        <p:nvSpPr>
          <p:cNvPr id="4" name="Dian numeron paikkamerkki 3"/>
          <p:cNvSpPr>
            <a:spLocks noGrp="1"/>
          </p:cNvSpPr>
          <p:nvPr>
            <p:ph type="sldNum" sz="quarter" idx="11"/>
          </p:nvPr>
        </p:nvSpPr>
        <p:spPr/>
        <p:txBody>
          <a:bodyPr/>
          <a:lstStyle/>
          <a:p>
            <a:fld id="{8225BD60-AA0D-4DF7-808B-E50E78976280}" type="slidenum">
              <a:rPr lang="en-GB" noProof="0" smtClean="0"/>
              <a:pPr/>
              <a:t>18</a:t>
            </a:fld>
            <a:endParaRPr lang="en-GB" noProof="0"/>
          </a:p>
        </p:txBody>
      </p:sp>
      <p:pic>
        <p:nvPicPr>
          <p:cNvPr id="5" name="Sisällön paikkamerkki 6"/>
          <p:cNvPicPr>
            <a:picLocks/>
          </p:cNvPicPr>
          <p:nvPr/>
        </p:nvPicPr>
        <p:blipFill>
          <a:blip r:embed="rId3" cstate="print"/>
          <a:srcRect/>
          <a:stretch>
            <a:fillRect/>
          </a:stretch>
        </p:blipFill>
        <p:spPr bwMode="auto">
          <a:xfrm>
            <a:off x="1568624" y="2204864"/>
            <a:ext cx="7077744" cy="43204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776536" y="764704"/>
            <a:ext cx="8420100" cy="1219200"/>
          </a:xfrm>
        </p:spPr>
        <p:txBody>
          <a:bodyPr/>
          <a:lstStyle/>
          <a:p>
            <a:r>
              <a:rPr lang="en-US" sz="2400" dirty="0" smtClean="0"/>
              <a:t>Forest land under the UNFCCC   </a:t>
            </a:r>
            <a:endParaRPr lang="en-US" sz="2400" dirty="0"/>
          </a:p>
        </p:txBody>
      </p:sp>
      <p:sp>
        <p:nvSpPr>
          <p:cNvPr id="3" name="Päivämäärän paikkamerkki 2"/>
          <p:cNvSpPr>
            <a:spLocks noGrp="1"/>
          </p:cNvSpPr>
          <p:nvPr>
            <p:ph type="dt" sz="half" idx="10"/>
          </p:nvPr>
        </p:nvSpPr>
        <p:spPr/>
        <p:txBody>
          <a:bodyPr/>
          <a:lstStyle/>
          <a:p>
            <a:fld id="{589B5F7B-44E1-4EA6-ACD5-741508B8BC65}" type="datetime1">
              <a:rPr lang="en-GB" noProof="0" smtClean="0"/>
              <a:pPr/>
              <a:t>13/12/2011</a:t>
            </a:fld>
            <a:endParaRPr lang="en-GB" noProof="0"/>
          </a:p>
        </p:txBody>
      </p:sp>
      <p:sp>
        <p:nvSpPr>
          <p:cNvPr id="4" name="Dian numeron paikkamerkki 3"/>
          <p:cNvSpPr>
            <a:spLocks noGrp="1"/>
          </p:cNvSpPr>
          <p:nvPr>
            <p:ph type="sldNum" sz="quarter" idx="11"/>
          </p:nvPr>
        </p:nvSpPr>
        <p:spPr/>
        <p:txBody>
          <a:bodyPr/>
          <a:lstStyle/>
          <a:p>
            <a:fld id="{8225BD60-AA0D-4DF7-808B-E50E78976280}" type="slidenum">
              <a:rPr lang="en-GB" noProof="0" smtClean="0"/>
              <a:pPr/>
              <a:t>19</a:t>
            </a:fld>
            <a:endParaRPr lang="en-GB" noProof="0"/>
          </a:p>
        </p:txBody>
      </p:sp>
      <p:sp>
        <p:nvSpPr>
          <p:cNvPr id="6" name="Suorakulmio 5"/>
          <p:cNvSpPr/>
          <p:nvPr/>
        </p:nvSpPr>
        <p:spPr>
          <a:xfrm>
            <a:off x="920552" y="1700808"/>
            <a:ext cx="7776864" cy="4801314"/>
          </a:xfrm>
          <a:prstGeom prst="rect">
            <a:avLst/>
          </a:prstGeom>
        </p:spPr>
        <p:txBody>
          <a:bodyPr wrap="square">
            <a:spAutoFit/>
          </a:bodyPr>
          <a:lstStyle/>
          <a:p>
            <a:pPr algn="l">
              <a:buFont typeface="Arial" pitchFamily="34" charset="0"/>
              <a:buChar char="•"/>
            </a:pPr>
            <a:endParaRPr lang="en-US" dirty="0" smtClean="0"/>
          </a:p>
          <a:p>
            <a:pPr algn="l">
              <a:buFont typeface="Arial" pitchFamily="34" charset="0"/>
              <a:buChar char="•"/>
            </a:pPr>
            <a:r>
              <a:rPr lang="en-US" dirty="0" smtClean="0">
                <a:solidFill>
                  <a:srgbClr val="FF0000"/>
                </a:solidFill>
              </a:rPr>
              <a:t> </a:t>
            </a:r>
            <a:r>
              <a:rPr lang="en-US" dirty="0" smtClean="0"/>
              <a:t>Finland reports all the forests as managed, separation to South-Finland and North-Finland</a:t>
            </a:r>
          </a:p>
          <a:p>
            <a:pPr algn="l">
              <a:buFont typeface="Arial" pitchFamily="34" charset="0"/>
              <a:buChar char="•"/>
            </a:pPr>
            <a:endParaRPr lang="en-US" dirty="0" smtClean="0"/>
          </a:p>
          <a:p>
            <a:pPr algn="l">
              <a:buFont typeface="Arial" pitchFamily="34" charset="0"/>
              <a:buChar char="•"/>
            </a:pPr>
            <a:r>
              <a:rPr lang="en-US" dirty="0" smtClean="0">
                <a:solidFill>
                  <a:srgbClr val="FF0000"/>
                </a:solidFill>
              </a:rPr>
              <a:t> </a:t>
            </a:r>
            <a:r>
              <a:rPr lang="en-GB" dirty="0" smtClean="0"/>
              <a:t>Forest land is defined as land with a tree crown cover, or equivalent stocking level, of more than 10% and an area of more than 0.25 ha in South Finland and 0.5 ha in North Finland. The trees should be able to reach a minimum height of 5 m at maturity in situ.</a:t>
            </a:r>
            <a:endParaRPr lang="en-GB" dirty="0" smtClean="0"/>
          </a:p>
          <a:p>
            <a:pPr algn="l">
              <a:buFont typeface="Arial" pitchFamily="34" charset="0"/>
              <a:buChar char="•"/>
            </a:pPr>
            <a:endParaRPr lang="en-GB" dirty="0" smtClean="0"/>
          </a:p>
          <a:p>
            <a:pPr algn="l">
              <a:buFont typeface="Arial" pitchFamily="34" charset="0"/>
              <a:buChar char="•"/>
            </a:pPr>
            <a:r>
              <a:rPr lang="en-US" dirty="0" smtClean="0">
                <a:solidFill>
                  <a:srgbClr val="FF0000"/>
                </a:solidFill>
              </a:rPr>
              <a:t> </a:t>
            </a:r>
            <a:r>
              <a:rPr lang="en-US" dirty="0" smtClean="0"/>
              <a:t>Under the forest land Finland reports both sinks and emissions</a:t>
            </a:r>
          </a:p>
          <a:p>
            <a:pPr algn="l">
              <a:buFont typeface="Arial" pitchFamily="34" charset="0"/>
              <a:buChar char="•"/>
            </a:pPr>
            <a:endParaRPr lang="en-US" dirty="0" smtClean="0"/>
          </a:p>
          <a:p>
            <a:pPr algn="l">
              <a:buFont typeface="Arial" pitchFamily="34" charset="0"/>
              <a:buChar char="•"/>
            </a:pPr>
            <a:r>
              <a:rPr lang="en-US" dirty="0" smtClean="0">
                <a:solidFill>
                  <a:srgbClr val="FF0000"/>
                </a:solidFill>
              </a:rPr>
              <a:t> </a:t>
            </a:r>
            <a:r>
              <a:rPr lang="en-US" dirty="0" smtClean="0"/>
              <a:t>In 2010 forests were in total a net sink of -33 mil. t CO</a:t>
            </a:r>
            <a:r>
              <a:rPr lang="en-US" baseline="-25000" dirty="0" smtClean="0"/>
              <a:t>2</a:t>
            </a:r>
            <a:r>
              <a:rPr lang="en-US" dirty="0" smtClean="0"/>
              <a:t> </a:t>
            </a:r>
            <a:r>
              <a:rPr lang="en-US" dirty="0" err="1" smtClean="0"/>
              <a:t>eq</a:t>
            </a:r>
            <a:r>
              <a:rPr lang="en-US" dirty="0" smtClean="0"/>
              <a:t> (tree biomass 34 mill t of CO</a:t>
            </a:r>
            <a:r>
              <a:rPr lang="en-US" baseline="-25000" dirty="0" smtClean="0"/>
              <a:t>2</a:t>
            </a:r>
            <a:r>
              <a:rPr lang="en-US" dirty="0" smtClean="0"/>
              <a:t>) </a:t>
            </a:r>
          </a:p>
          <a:p>
            <a:pPr algn="l">
              <a:buFont typeface="Arial" pitchFamily="34" charset="0"/>
              <a:buChar char="•"/>
            </a:pPr>
            <a:endParaRPr lang="en-US" dirty="0" smtClean="0"/>
          </a:p>
          <a:p>
            <a:pPr algn="l">
              <a:buFont typeface="Arial" pitchFamily="34" charset="0"/>
              <a:buChar char="•"/>
            </a:pPr>
            <a:r>
              <a:rPr lang="en-US" dirty="0" smtClean="0">
                <a:solidFill>
                  <a:srgbClr val="FF0000"/>
                </a:solidFill>
              </a:rPr>
              <a:t> </a:t>
            </a:r>
            <a:r>
              <a:rPr lang="en-US" dirty="0" smtClean="0"/>
              <a:t>Drained organic forest soils were a source of 6,8 mil t CO</a:t>
            </a:r>
            <a:r>
              <a:rPr lang="en-US" baseline="-25000" dirty="0" smtClean="0"/>
              <a:t>2</a:t>
            </a:r>
            <a:r>
              <a:rPr lang="en-US" dirty="0" smtClean="0"/>
              <a:t> </a:t>
            </a:r>
            <a:r>
              <a:rPr lang="en-US" dirty="0" err="1" smtClean="0"/>
              <a:t>eq</a:t>
            </a:r>
            <a:r>
              <a:rPr lang="en-US" dirty="0" smtClean="0"/>
              <a:t>, mineral soils a sink of 5,2 mil t  CO</a:t>
            </a:r>
            <a:r>
              <a:rPr lang="en-US" baseline="-25000" dirty="0" smtClean="0"/>
              <a:t>2</a:t>
            </a:r>
            <a:r>
              <a:rPr lang="en-US" dirty="0" smtClean="0"/>
              <a:t> eq. </a:t>
            </a:r>
            <a:r>
              <a:rPr lang="en-US" dirty="0" smtClean="0"/>
              <a:t>in 2010</a:t>
            </a:r>
            <a:endParaRPr lang="en-US" dirty="0" smtClean="0"/>
          </a:p>
          <a:p>
            <a:r>
              <a:rPr lang="en-US" dirty="0" smtClean="0"/>
              <a: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8707AF7-5B66-4DD5-BBA3-A9C09849E6BE}" type="datetime1">
              <a:rPr lang="en-GB" noProof="0" smtClean="0"/>
              <a:pPr/>
              <a:t>13/12/2011</a:t>
            </a:fld>
            <a:endParaRPr lang="en-GB" noProof="0" dirty="0"/>
          </a:p>
        </p:txBody>
      </p:sp>
      <p:sp>
        <p:nvSpPr>
          <p:cNvPr id="4" name="Dian numeron paikkamerkki 3"/>
          <p:cNvSpPr>
            <a:spLocks noGrp="1"/>
          </p:cNvSpPr>
          <p:nvPr>
            <p:ph type="sldNum" sz="quarter" idx="11"/>
          </p:nvPr>
        </p:nvSpPr>
        <p:spPr/>
        <p:txBody>
          <a:bodyPr/>
          <a:lstStyle/>
          <a:p>
            <a:fld id="{8225BD60-AA0D-4DF7-808B-E50E78976280}" type="slidenum">
              <a:rPr lang="en-GB" noProof="0" smtClean="0"/>
              <a:pPr/>
              <a:t>2</a:t>
            </a:fld>
            <a:endParaRPr lang="en-GB" noProof="0" dirty="0"/>
          </a:p>
        </p:txBody>
      </p:sp>
      <p:sp>
        <p:nvSpPr>
          <p:cNvPr id="6" name="Otsikko 5"/>
          <p:cNvSpPr>
            <a:spLocks noGrp="1"/>
          </p:cNvSpPr>
          <p:nvPr>
            <p:ph type="title"/>
          </p:nvPr>
        </p:nvSpPr>
        <p:spPr/>
        <p:txBody>
          <a:bodyPr/>
          <a:lstStyle/>
          <a:p>
            <a:r>
              <a:rPr lang="fi-FI" dirty="0" err="1" smtClean="0"/>
              <a:t>Content</a:t>
            </a:r>
            <a:endParaRPr lang="fi-FI" dirty="0"/>
          </a:p>
        </p:txBody>
      </p:sp>
      <p:sp>
        <p:nvSpPr>
          <p:cNvPr id="7" name="Tekstikehys 6"/>
          <p:cNvSpPr txBox="1"/>
          <p:nvPr/>
        </p:nvSpPr>
        <p:spPr>
          <a:xfrm>
            <a:off x="776536" y="2276872"/>
            <a:ext cx="7776864" cy="2677656"/>
          </a:xfrm>
          <a:prstGeom prst="rect">
            <a:avLst/>
          </a:prstGeom>
          <a:noFill/>
        </p:spPr>
        <p:txBody>
          <a:bodyPr wrap="square" rtlCol="0">
            <a:spAutoFit/>
          </a:bodyPr>
          <a:lstStyle/>
          <a:p>
            <a:pPr algn="l">
              <a:buFont typeface="Arial" pitchFamily="34" charset="0"/>
              <a:buChar char="•"/>
            </a:pPr>
            <a:r>
              <a:rPr lang="en-US" sz="2400" dirty="0" smtClean="0">
                <a:solidFill>
                  <a:srgbClr val="FF0000"/>
                </a:solidFill>
              </a:rPr>
              <a:t> </a:t>
            </a:r>
            <a:r>
              <a:rPr lang="en-US" sz="2400" dirty="0" smtClean="0"/>
              <a:t>LULUCF sector reporting requirements under </a:t>
            </a:r>
          </a:p>
          <a:p>
            <a:pPr lvl="1" algn="l"/>
            <a:r>
              <a:rPr lang="en-US" sz="2400" dirty="0" smtClean="0">
                <a:sym typeface="Wingdings" pitchFamily="2" charset="2"/>
              </a:rPr>
              <a:t></a:t>
            </a:r>
            <a:r>
              <a:rPr lang="en-US" sz="2400" dirty="0" smtClean="0"/>
              <a:t>UNFCCC</a:t>
            </a:r>
          </a:p>
          <a:p>
            <a:pPr lvl="1" algn="l"/>
            <a:r>
              <a:rPr lang="en-US" sz="2400" dirty="0" smtClean="0">
                <a:sym typeface="Wingdings" pitchFamily="2" charset="2"/>
              </a:rPr>
              <a:t></a:t>
            </a:r>
            <a:r>
              <a:rPr lang="en-US" sz="2400" dirty="0" smtClean="0"/>
              <a:t> Kyoto Protocol</a:t>
            </a:r>
          </a:p>
          <a:p>
            <a:pPr algn="l">
              <a:buFont typeface="Arial" pitchFamily="34" charset="0"/>
              <a:buChar char="•"/>
            </a:pPr>
            <a:endParaRPr lang="en-US" sz="2400" dirty="0" smtClean="0"/>
          </a:p>
          <a:p>
            <a:pPr algn="l">
              <a:buFont typeface="Arial" pitchFamily="34" charset="0"/>
              <a:buChar char="•"/>
            </a:pPr>
            <a:r>
              <a:rPr lang="en-US" sz="2400" dirty="0" smtClean="0">
                <a:solidFill>
                  <a:srgbClr val="FF0000"/>
                </a:solidFill>
              </a:rPr>
              <a:t> </a:t>
            </a:r>
            <a:r>
              <a:rPr lang="en-US" sz="2400" dirty="0" smtClean="0"/>
              <a:t>LULUCF sector reporting in Finland (latest inventory figures)</a:t>
            </a:r>
          </a:p>
          <a:p>
            <a:pPr algn="l"/>
            <a:endParaRPr lang="en-US" sz="2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776536" y="836712"/>
            <a:ext cx="8314506" cy="1004664"/>
          </a:xfrm>
        </p:spPr>
        <p:txBody>
          <a:bodyPr/>
          <a:lstStyle/>
          <a:p>
            <a:r>
              <a:rPr lang="en-GB" sz="2400" dirty="0" smtClean="0"/>
              <a:t>Emissions (positive sign) and removals (negative sign) in Forest land category  in 1990-2010</a:t>
            </a:r>
            <a:endParaRPr lang="en-US" sz="2400" dirty="0"/>
          </a:p>
        </p:txBody>
      </p:sp>
      <p:sp>
        <p:nvSpPr>
          <p:cNvPr id="3" name="Päivämäärän paikkamerkki 2"/>
          <p:cNvSpPr>
            <a:spLocks noGrp="1"/>
          </p:cNvSpPr>
          <p:nvPr>
            <p:ph type="dt" sz="half" idx="10"/>
          </p:nvPr>
        </p:nvSpPr>
        <p:spPr/>
        <p:txBody>
          <a:bodyPr/>
          <a:lstStyle/>
          <a:p>
            <a:fld id="{BD37E062-7F2E-46C1-A772-B017EDFB3D17}" type="datetime1">
              <a:rPr lang="en-GB" noProof="0" smtClean="0"/>
              <a:pPr/>
              <a:t>13/12/2011</a:t>
            </a:fld>
            <a:endParaRPr lang="en-GB" noProof="0" dirty="0"/>
          </a:p>
        </p:txBody>
      </p:sp>
      <p:sp>
        <p:nvSpPr>
          <p:cNvPr id="4" name="Dian numeron paikkamerkki 3"/>
          <p:cNvSpPr>
            <a:spLocks noGrp="1"/>
          </p:cNvSpPr>
          <p:nvPr>
            <p:ph type="sldNum" sz="quarter" idx="11"/>
          </p:nvPr>
        </p:nvSpPr>
        <p:spPr/>
        <p:txBody>
          <a:bodyPr/>
          <a:lstStyle/>
          <a:p>
            <a:fld id="{8225BD60-AA0D-4DF7-808B-E50E78976280}" type="slidenum">
              <a:rPr lang="en-GB" noProof="0" smtClean="0"/>
              <a:pPr/>
              <a:t>20</a:t>
            </a:fld>
            <a:endParaRPr lang="en-GB" noProof="0"/>
          </a:p>
        </p:txBody>
      </p:sp>
      <p:graphicFrame>
        <p:nvGraphicFramePr>
          <p:cNvPr id="7" name="Chart 3073"/>
          <p:cNvGraphicFramePr>
            <a:graphicFrameLocks/>
          </p:cNvGraphicFramePr>
          <p:nvPr/>
        </p:nvGraphicFramePr>
        <p:xfrm>
          <a:off x="1064568" y="1700808"/>
          <a:ext cx="7776864" cy="475252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en-US" sz="2400" dirty="0" smtClean="0"/>
              <a:t>LULUCF KP reporting in Finland</a:t>
            </a:r>
            <a:endParaRPr lang="en-US" sz="2400" dirty="0"/>
          </a:p>
        </p:txBody>
      </p:sp>
      <p:sp>
        <p:nvSpPr>
          <p:cNvPr id="3" name="Päivämäärän paikkamerkki 2"/>
          <p:cNvSpPr>
            <a:spLocks noGrp="1"/>
          </p:cNvSpPr>
          <p:nvPr>
            <p:ph type="dt" sz="half" idx="10"/>
          </p:nvPr>
        </p:nvSpPr>
        <p:spPr/>
        <p:txBody>
          <a:bodyPr/>
          <a:lstStyle/>
          <a:p>
            <a:fld id="{9E70FF11-2ABE-42B6-91E1-0D4A456C8B89}" type="datetime1">
              <a:rPr lang="en-GB" noProof="0" smtClean="0"/>
              <a:pPr/>
              <a:t>13/12/2011</a:t>
            </a:fld>
            <a:endParaRPr lang="en-GB" noProof="0"/>
          </a:p>
        </p:txBody>
      </p:sp>
      <p:sp>
        <p:nvSpPr>
          <p:cNvPr id="4" name="Dian numeron paikkamerkki 3"/>
          <p:cNvSpPr>
            <a:spLocks noGrp="1"/>
          </p:cNvSpPr>
          <p:nvPr>
            <p:ph type="sldNum" sz="quarter" idx="11"/>
          </p:nvPr>
        </p:nvSpPr>
        <p:spPr/>
        <p:txBody>
          <a:bodyPr/>
          <a:lstStyle/>
          <a:p>
            <a:fld id="{8225BD60-AA0D-4DF7-808B-E50E78976280}" type="slidenum">
              <a:rPr lang="en-GB" noProof="0" smtClean="0"/>
              <a:pPr/>
              <a:t>21</a:t>
            </a:fld>
            <a:endParaRPr lang="en-GB" noProof="0"/>
          </a:p>
        </p:txBody>
      </p:sp>
      <p:sp>
        <p:nvSpPr>
          <p:cNvPr id="6" name="Sisällön paikkamerkki 2"/>
          <p:cNvSpPr txBox="1">
            <a:spLocks/>
          </p:cNvSpPr>
          <p:nvPr/>
        </p:nvSpPr>
        <p:spPr>
          <a:xfrm>
            <a:off x="632520" y="1700808"/>
            <a:ext cx="7772400" cy="4608512"/>
          </a:xfrm>
          <a:prstGeom prst="rect">
            <a:avLst/>
          </a:prstGeom>
        </p:spPr>
        <p:txBody>
          <a:bodyPr/>
          <a:lstStyle/>
          <a:p>
            <a:pPr algn="l">
              <a:buSzPts val="1800"/>
            </a:pPr>
            <a:endParaRPr lang="en-US" sz="2000" dirty="0" smtClean="0">
              <a:solidFill>
                <a:srgbClr val="000000"/>
              </a:solidFill>
              <a:latin typeface="Arial"/>
            </a:endParaRPr>
          </a:p>
          <a:p>
            <a:pPr algn="l">
              <a:buSzPts val="1800"/>
              <a:buFont typeface="Arial"/>
              <a:buChar char="•"/>
            </a:pPr>
            <a:r>
              <a:rPr kumimoji="0" lang="en-US" sz="2000" b="0" i="0" u="none" strike="noStrike" kern="0" cap="none" spc="0" normalizeH="0" baseline="0" noProof="0" dirty="0" smtClean="0">
                <a:ln>
                  <a:noFill/>
                </a:ln>
                <a:solidFill>
                  <a:srgbClr val="FF0000"/>
                </a:solidFill>
                <a:effectLst/>
                <a:uLnTx/>
                <a:uFillTx/>
                <a:latin typeface="+mn-lt"/>
                <a:ea typeface="+mn-ea"/>
                <a:cs typeface="+mn-cs"/>
              </a:rPr>
              <a:t> </a:t>
            </a:r>
            <a:r>
              <a:rPr kumimoji="0" lang="en-US" b="0" i="0" u="none" strike="noStrike" kern="0" cap="none" spc="0" normalizeH="0" baseline="0" noProof="0" dirty="0" smtClean="0">
                <a:ln>
                  <a:noFill/>
                </a:ln>
                <a:solidFill>
                  <a:schemeClr val="tx1"/>
                </a:solidFill>
                <a:effectLst/>
                <a:uLnTx/>
                <a:uFillTx/>
                <a:latin typeface="+mn-lt"/>
                <a:ea typeface="+mn-ea"/>
                <a:cs typeface="+mn-cs"/>
              </a:rPr>
              <a:t>Finland elected </a:t>
            </a:r>
            <a:r>
              <a:rPr kumimoji="0" lang="en-US" b="0" i="1" u="none" strike="noStrike" kern="0" cap="none" spc="0" normalizeH="0" baseline="0" noProof="0" dirty="0" smtClean="0">
                <a:ln>
                  <a:noFill/>
                </a:ln>
                <a:solidFill>
                  <a:schemeClr val="tx1"/>
                </a:solidFill>
                <a:effectLst/>
                <a:uLnTx/>
                <a:uFillTx/>
                <a:latin typeface="+mn-lt"/>
                <a:ea typeface="+mn-ea"/>
                <a:cs typeface="+mn-cs"/>
              </a:rPr>
              <a:t>Forest management</a:t>
            </a:r>
            <a:r>
              <a:rPr kumimoji="0" lang="en-US" b="0" i="1" u="none" strike="noStrike" kern="0" cap="none" spc="0" normalizeH="0" noProof="0" dirty="0" smtClean="0">
                <a:ln>
                  <a:noFill/>
                </a:ln>
                <a:solidFill>
                  <a:schemeClr val="tx1"/>
                </a:solidFill>
                <a:effectLst/>
                <a:uLnTx/>
                <a:uFillTx/>
                <a:latin typeface="+mn-lt"/>
                <a:ea typeface="+mn-ea"/>
                <a:cs typeface="+mn-cs"/>
              </a:rPr>
              <a:t> </a:t>
            </a:r>
            <a:r>
              <a:rPr kumimoji="0" lang="en-US" b="0" i="0" u="none" strike="noStrike" kern="0" cap="none" spc="0" normalizeH="0" noProof="0" dirty="0" smtClean="0">
                <a:ln>
                  <a:noFill/>
                </a:ln>
                <a:solidFill>
                  <a:schemeClr val="tx1"/>
                </a:solidFill>
                <a:effectLst/>
                <a:uLnTx/>
                <a:uFillTx/>
                <a:latin typeface="+mn-lt"/>
                <a:ea typeface="+mn-ea"/>
                <a:cs typeface="+mn-cs"/>
              </a:rPr>
              <a:t>under the KP </a:t>
            </a:r>
            <a:r>
              <a:rPr kumimoji="0" lang="en-US" b="0" i="0" u="none" strike="noStrike" kern="0" cap="none" spc="0" normalizeH="0" baseline="0" noProof="0" dirty="0" smtClean="0">
                <a:ln>
                  <a:noFill/>
                </a:ln>
                <a:solidFill>
                  <a:schemeClr val="tx1"/>
                </a:solidFill>
                <a:effectLst/>
                <a:uLnTx/>
                <a:uFillTx/>
                <a:latin typeface="+mn-lt"/>
                <a:ea typeface="+mn-ea"/>
                <a:cs typeface="+mn-cs"/>
              </a:rPr>
              <a:t>art.</a:t>
            </a:r>
            <a:r>
              <a:rPr kumimoji="0" lang="en-US" b="0" i="0" u="none" strike="noStrike" kern="0" cap="none" spc="0" normalizeH="0" noProof="0" dirty="0" smtClean="0">
                <a:ln>
                  <a:noFill/>
                </a:ln>
                <a:solidFill>
                  <a:schemeClr val="tx1"/>
                </a:solidFill>
                <a:effectLst/>
                <a:uLnTx/>
                <a:uFillTx/>
                <a:latin typeface="+mn-lt"/>
                <a:ea typeface="+mn-ea"/>
                <a:cs typeface="+mn-cs"/>
              </a:rPr>
              <a:t> 3.4 </a:t>
            </a:r>
          </a:p>
          <a:p>
            <a:pPr algn="l">
              <a:buSzPts val="1800"/>
            </a:pPr>
            <a:endParaRPr lang="en-US" kern="0" dirty="0" smtClean="0">
              <a:latin typeface="+mn-lt"/>
            </a:endParaRPr>
          </a:p>
          <a:p>
            <a:pPr algn="l">
              <a:buSzPts val="1800"/>
              <a:buFont typeface="Arial"/>
              <a:buChar char="•"/>
            </a:pPr>
            <a:r>
              <a:rPr lang="en-US" kern="0" dirty="0" smtClean="0">
                <a:solidFill>
                  <a:srgbClr val="FF0000"/>
                </a:solidFill>
                <a:latin typeface="+mn-lt"/>
              </a:rPr>
              <a:t> </a:t>
            </a:r>
            <a:r>
              <a:rPr lang="en-US" kern="0" dirty="0" smtClean="0">
                <a:latin typeface="+mn-lt"/>
              </a:rPr>
              <a:t>FM was a  net sink of </a:t>
            </a:r>
            <a:r>
              <a:rPr kumimoji="0" lang="en-US" b="0" i="0" u="none" strike="noStrike" kern="0" cap="none" spc="0" normalizeH="0" baseline="0" noProof="0" dirty="0" smtClean="0">
                <a:ln>
                  <a:noFill/>
                </a:ln>
                <a:solidFill>
                  <a:schemeClr val="tx1"/>
                </a:solidFill>
                <a:effectLst/>
                <a:uLnTx/>
                <a:uFillTx/>
                <a:latin typeface="+mn-lt"/>
                <a:ea typeface="+mn-ea"/>
                <a:cs typeface="+mn-cs"/>
              </a:rPr>
              <a:t>31,8 mil. t CO</a:t>
            </a:r>
            <a:r>
              <a:rPr kumimoji="0" lang="en-US" b="0" i="0" u="none" strike="noStrike" kern="0" cap="none" spc="0" normalizeH="0" baseline="-25000" noProof="0" dirty="0" smtClean="0">
                <a:ln>
                  <a:noFill/>
                </a:ln>
                <a:solidFill>
                  <a:schemeClr val="tx1"/>
                </a:solidFill>
                <a:effectLst/>
                <a:uLnTx/>
                <a:uFillTx/>
                <a:latin typeface="+mn-lt"/>
                <a:ea typeface="+mn-ea"/>
                <a:cs typeface="+mn-cs"/>
              </a:rPr>
              <a:t>2</a:t>
            </a:r>
            <a:r>
              <a:rPr kumimoji="0" lang="en-US" b="0" i="0" u="none" strike="noStrike" kern="0" cap="none" spc="0" normalizeH="0" baseline="0" noProof="0" dirty="0" smtClean="0">
                <a:ln>
                  <a:noFill/>
                </a:ln>
                <a:solidFill>
                  <a:schemeClr val="tx1"/>
                </a:solidFill>
                <a:effectLst/>
                <a:uLnTx/>
                <a:uFillTx/>
                <a:latin typeface="+mn-lt"/>
                <a:ea typeface="+mn-ea"/>
                <a:cs typeface="+mn-cs"/>
              </a:rPr>
              <a:t>-ekv in </a:t>
            </a:r>
            <a:r>
              <a:rPr lang="en-US" kern="0" dirty="0" smtClean="0"/>
              <a:t>2010</a:t>
            </a:r>
          </a:p>
          <a:p>
            <a:pPr algn="l">
              <a:buSzPts val="1800"/>
            </a:pPr>
            <a:endParaRPr lang="en-US" kern="0" dirty="0" smtClean="0">
              <a:latin typeface="+mn-lt"/>
            </a:endParaRPr>
          </a:p>
          <a:p>
            <a:pPr algn="l">
              <a:buSzPts val="1800"/>
              <a:buFont typeface="Arial"/>
              <a:buChar char="•"/>
            </a:pPr>
            <a:r>
              <a:rPr lang="en-US" kern="0" noProof="0" dirty="0" smtClean="0">
                <a:solidFill>
                  <a:srgbClr val="FF0000"/>
                </a:solidFill>
                <a:latin typeface="+mn-lt"/>
              </a:rPr>
              <a:t> </a:t>
            </a:r>
            <a:r>
              <a:rPr lang="en-US" kern="0" noProof="0" dirty="0" smtClean="0">
                <a:latin typeface="+mn-lt"/>
              </a:rPr>
              <a:t>Net emission from ARD (article 3.3) in Finland amounted 4 mil. t CO</a:t>
            </a:r>
            <a:r>
              <a:rPr lang="en-US" kern="0" baseline="-25000" noProof="0" dirty="0" smtClean="0">
                <a:latin typeface="+mn-lt"/>
              </a:rPr>
              <a:t>2</a:t>
            </a:r>
            <a:r>
              <a:rPr lang="en-US" kern="0" noProof="0" dirty="0" smtClean="0">
                <a:latin typeface="+mn-lt"/>
              </a:rPr>
              <a:t> </a:t>
            </a:r>
            <a:r>
              <a:rPr lang="en-US" kern="0" noProof="0" dirty="0" err="1" smtClean="0">
                <a:latin typeface="+mn-lt"/>
              </a:rPr>
              <a:t>eq</a:t>
            </a:r>
            <a:r>
              <a:rPr lang="en-US" kern="0" noProof="0" dirty="0" smtClean="0">
                <a:latin typeface="+mn-lt"/>
              </a:rPr>
              <a:t> in 2010 </a:t>
            </a:r>
          </a:p>
          <a:p>
            <a:pPr algn="l">
              <a:buSzPts val="1800"/>
            </a:pPr>
            <a:endParaRPr lang="en-US" kern="0" noProof="0" dirty="0" smtClean="0">
              <a:latin typeface="+mn-lt"/>
            </a:endParaRPr>
          </a:p>
          <a:p>
            <a:pPr algn="l">
              <a:buSzPts val="1800"/>
              <a:buFont typeface="Arial"/>
              <a:buChar char="•"/>
            </a:pPr>
            <a:r>
              <a:rPr lang="en-US" kern="0" dirty="0" smtClean="0">
                <a:solidFill>
                  <a:srgbClr val="FF0000"/>
                </a:solidFill>
              </a:rPr>
              <a:t> </a:t>
            </a:r>
            <a:r>
              <a:rPr lang="en-US" kern="0" dirty="0" smtClean="0"/>
              <a:t>Election of FM important to Finland, because the compensation option of the ARD- net emissions during the1</a:t>
            </a:r>
            <a:r>
              <a:rPr lang="en-US" kern="0" baseline="30000" dirty="0" smtClean="0"/>
              <a:t>st</a:t>
            </a:r>
            <a:r>
              <a:rPr lang="en-US" kern="0" dirty="0" smtClean="0"/>
              <a:t> CP</a:t>
            </a:r>
          </a:p>
          <a:p>
            <a:pPr algn="l">
              <a:buSzPts val="1800"/>
            </a:pPr>
            <a:endParaRPr lang="en-US" kern="0" dirty="0" smtClean="0">
              <a:latin typeface="+mn-lt"/>
            </a:endParaRPr>
          </a:p>
          <a:p>
            <a:pPr algn="l">
              <a:buSzPts val="1800"/>
              <a:buFont typeface="Arial"/>
              <a:buChar char="•"/>
            </a:pPr>
            <a:r>
              <a:rPr kumimoji="0" lang="en-US" b="0" i="0" u="none" strike="noStrike" kern="0" cap="none" spc="0" normalizeH="0" baseline="0" noProof="0" dirty="0" smtClean="0">
                <a:ln>
                  <a:noFill/>
                </a:ln>
                <a:solidFill>
                  <a:srgbClr val="FF0000"/>
                </a:solidFill>
                <a:effectLst/>
                <a:uLnTx/>
                <a:uFillTx/>
                <a:latin typeface="+mn-lt"/>
                <a:ea typeface="+mn-ea"/>
                <a:cs typeface="+mn-cs"/>
              </a:rPr>
              <a:t> </a:t>
            </a:r>
            <a:r>
              <a:rPr kumimoji="0" lang="en-US" b="0" i="0" u="none" strike="noStrike" kern="0" cap="none" spc="0" normalizeH="0" baseline="0" noProof="0" dirty="0" smtClean="0">
                <a:ln>
                  <a:noFill/>
                </a:ln>
                <a:solidFill>
                  <a:schemeClr val="tx1"/>
                </a:solidFill>
                <a:effectLst/>
                <a:uLnTx/>
                <a:uFillTx/>
                <a:latin typeface="+mn-lt"/>
                <a:ea typeface="+mn-ea"/>
                <a:cs typeface="+mn-cs"/>
              </a:rPr>
              <a:t>In addition</a:t>
            </a:r>
            <a:r>
              <a:rPr kumimoji="0" lang="en-US" b="0" i="0" u="none" strike="noStrike" kern="0" cap="none" spc="0" normalizeH="0" noProof="0" dirty="0" smtClean="0">
                <a:ln>
                  <a:noFill/>
                </a:ln>
                <a:solidFill>
                  <a:schemeClr val="tx1"/>
                </a:solidFill>
                <a:effectLst/>
                <a:uLnTx/>
                <a:uFillTx/>
                <a:latin typeface="+mn-lt"/>
                <a:ea typeface="+mn-ea"/>
                <a:cs typeface="+mn-cs"/>
              </a:rPr>
              <a:t> FM cap for Finland </a:t>
            </a:r>
            <a:r>
              <a:rPr kumimoji="0" lang="en-US" b="0" i="0" u="none" strike="noStrike" kern="0" cap="none" spc="0" normalizeH="0" baseline="0" noProof="0" dirty="0" smtClean="0">
                <a:ln>
                  <a:noFill/>
                </a:ln>
                <a:solidFill>
                  <a:schemeClr val="tx1"/>
                </a:solidFill>
                <a:effectLst/>
                <a:uLnTx/>
                <a:uFillTx/>
                <a:latin typeface="+mn-lt"/>
                <a:ea typeface="+mn-ea"/>
                <a:cs typeface="+mn-cs"/>
              </a:rPr>
              <a:t> 0,58 mil. t CO</a:t>
            </a:r>
            <a:r>
              <a:rPr kumimoji="0" lang="en-US" b="0" i="0" u="none" strike="noStrike" kern="0" cap="none" spc="0" normalizeH="0" baseline="-25000" noProof="0" dirty="0" smtClean="0">
                <a:ln>
                  <a:noFill/>
                </a:ln>
                <a:solidFill>
                  <a:schemeClr val="tx1"/>
                </a:solidFill>
                <a:effectLst/>
                <a:uLnTx/>
                <a:uFillTx/>
                <a:latin typeface="+mn-lt"/>
                <a:ea typeface="+mn-ea"/>
                <a:cs typeface="+mn-cs"/>
              </a:rPr>
              <a:t>2</a:t>
            </a:r>
            <a:r>
              <a:rPr kumimoji="0" lang="en-US" b="0" i="0" u="none" strike="noStrike" kern="0" cap="none" spc="0" normalizeH="0" baseline="0" noProof="0" dirty="0" smtClean="0">
                <a:ln>
                  <a:noFill/>
                </a:ln>
                <a:solidFill>
                  <a:schemeClr val="tx1"/>
                </a:solidFill>
                <a:effectLst/>
                <a:uLnTx/>
                <a:uFillTx/>
                <a:latin typeface="+mn-lt"/>
                <a:ea typeface="+mn-ea"/>
                <a:cs typeface="+mn-cs"/>
              </a:rPr>
              <a:t>/year </a:t>
            </a:r>
            <a:r>
              <a:rPr kumimoji="0" lang="en-US" b="0" i="0" u="none" strike="noStrike" kern="0" cap="none" spc="0" normalizeH="0" noProof="0" dirty="0" smtClean="0">
                <a:ln>
                  <a:noFill/>
                </a:ln>
                <a:solidFill>
                  <a:schemeClr val="tx1"/>
                </a:solidFill>
                <a:effectLst/>
                <a:uLnTx/>
                <a:uFillTx/>
                <a:latin typeface="+mn-lt"/>
                <a:ea typeface="+mn-ea"/>
                <a:cs typeface="+mn-cs"/>
              </a:rPr>
              <a:t> (i</a:t>
            </a:r>
            <a:r>
              <a:rPr kumimoji="0" lang="en-US" b="0" i="0" u="none" strike="noStrike" kern="0" cap="none" spc="0" normalizeH="0" baseline="0" noProof="0" dirty="0" smtClean="0">
                <a:ln>
                  <a:noFill/>
                </a:ln>
                <a:solidFill>
                  <a:schemeClr val="tx1"/>
                </a:solidFill>
                <a:effectLst/>
                <a:uLnTx/>
                <a:uFillTx/>
                <a:latin typeface="+mn-lt"/>
                <a:ea typeface="+mn-ea"/>
                <a:cs typeface="+mn-cs"/>
              </a:rPr>
              <a:t>n</a:t>
            </a:r>
            <a:r>
              <a:rPr kumimoji="0" lang="en-US" b="0" i="0" u="none" strike="noStrike" kern="0" cap="none" spc="0" normalizeH="0" noProof="0" dirty="0" smtClean="0">
                <a:ln>
                  <a:noFill/>
                </a:ln>
                <a:solidFill>
                  <a:schemeClr val="tx1"/>
                </a:solidFill>
                <a:effectLst/>
                <a:uLnTx/>
                <a:uFillTx/>
                <a:latin typeface="+mn-lt"/>
                <a:ea typeface="+mn-ea"/>
                <a:cs typeface="+mn-cs"/>
              </a:rPr>
              <a:t> total  </a:t>
            </a:r>
            <a:r>
              <a:rPr kumimoji="0" lang="en-US" b="0" i="0" u="none" strike="noStrike" kern="0" cap="none" spc="0" normalizeH="0" baseline="0" noProof="0" dirty="0" smtClean="0">
                <a:ln>
                  <a:noFill/>
                </a:ln>
                <a:solidFill>
                  <a:schemeClr val="tx1"/>
                </a:solidFill>
                <a:effectLst/>
                <a:uLnTx/>
                <a:uFillTx/>
                <a:latin typeface="+mn-lt"/>
                <a:ea typeface="+mn-ea"/>
                <a:cs typeface="+mn-cs"/>
              </a:rPr>
              <a:t>2,93 mil. t CO</a:t>
            </a:r>
            <a:r>
              <a:rPr kumimoji="0" lang="en-US" b="0" i="0" u="none" strike="noStrike" kern="0" cap="none" spc="0" normalizeH="0" baseline="-25000" noProof="0" dirty="0" smtClean="0">
                <a:ln>
                  <a:noFill/>
                </a:ln>
                <a:solidFill>
                  <a:schemeClr val="tx1"/>
                </a:solidFill>
                <a:effectLst/>
                <a:uLnTx/>
                <a:uFillTx/>
                <a:latin typeface="+mn-lt"/>
                <a:ea typeface="+mn-ea"/>
                <a:cs typeface="+mn-cs"/>
              </a:rPr>
              <a:t>2</a:t>
            </a:r>
            <a:r>
              <a:rPr lang="en-US" kern="0" dirty="0" smtClean="0"/>
              <a:t> during the 1st CP </a:t>
            </a:r>
            <a:r>
              <a:rPr kumimoji="0" lang="en-US" b="0" i="0" u="none" strike="noStrike" kern="0" cap="none" spc="0" normalizeH="0" baseline="0" noProof="0" dirty="0" smtClean="0">
                <a:ln>
                  <a:noFill/>
                </a:ln>
                <a:solidFill>
                  <a:schemeClr val="tx1"/>
                </a:solidFill>
                <a:effectLst/>
                <a:uLnTx/>
                <a:uFillTx/>
                <a:latin typeface="+mn-lt"/>
                <a:ea typeface="+mn-ea"/>
                <a:cs typeface="+mn-cs"/>
              </a:rPr>
              <a:t>)</a:t>
            </a:r>
          </a:p>
          <a:p>
            <a:pPr algn="l">
              <a:buSzPts val="1800"/>
            </a:pPr>
            <a:endParaRPr kumimoji="0" lang="en-US" b="0" i="0" u="none" strike="noStrike" kern="0" cap="none" spc="0" normalizeH="0" baseline="0" noProof="0" dirty="0" smtClean="0">
              <a:ln>
                <a:noFill/>
              </a:ln>
              <a:solidFill>
                <a:schemeClr val="tx1"/>
              </a:solidFill>
              <a:effectLst/>
              <a:uLnTx/>
              <a:uFillTx/>
              <a:latin typeface="+mn-lt"/>
              <a:ea typeface="+mn-ea"/>
              <a:cs typeface="+mn-cs"/>
            </a:endParaRPr>
          </a:p>
          <a:p>
            <a:pPr algn="l">
              <a:buSzPts val="1800"/>
              <a:buFont typeface="Arial"/>
              <a:buChar char="•"/>
            </a:pPr>
            <a:r>
              <a:rPr kumimoji="0" lang="en-US" b="0" i="0" u="none" strike="noStrike" kern="0" cap="none" spc="0" normalizeH="0" baseline="0" noProof="0" dirty="0" smtClean="0">
                <a:ln>
                  <a:noFill/>
                </a:ln>
                <a:solidFill>
                  <a:srgbClr val="FF0000"/>
                </a:solidFill>
                <a:effectLst/>
                <a:uLnTx/>
                <a:uFillTx/>
                <a:latin typeface="+mn-lt"/>
                <a:ea typeface="+mn-ea"/>
                <a:cs typeface="+mn-cs"/>
              </a:rPr>
              <a:t> </a:t>
            </a:r>
            <a:r>
              <a:rPr kumimoji="0" lang="en-US" b="0" i="0" u="none" strike="noStrike" kern="0" cap="none" spc="0" normalizeH="0" baseline="0" noProof="0" dirty="0" smtClean="0">
                <a:ln>
                  <a:noFill/>
                </a:ln>
                <a:solidFill>
                  <a:schemeClr val="tx1"/>
                </a:solidFill>
                <a:effectLst/>
                <a:uLnTx/>
                <a:uFillTx/>
                <a:latin typeface="+mn-lt"/>
                <a:ea typeface="+mn-ea"/>
                <a:cs typeface="+mn-cs"/>
              </a:rPr>
              <a:t>Finland was</a:t>
            </a:r>
            <a:r>
              <a:rPr kumimoji="0" lang="en-US" b="0" i="0" u="none" strike="noStrike" kern="0" cap="none" spc="0" normalizeH="0" noProof="0" dirty="0" smtClean="0">
                <a:ln>
                  <a:noFill/>
                </a:ln>
                <a:solidFill>
                  <a:schemeClr val="tx1"/>
                </a:solidFill>
                <a:effectLst/>
                <a:uLnTx/>
                <a:uFillTx/>
                <a:latin typeface="+mn-lt"/>
                <a:ea typeface="+mn-ea"/>
                <a:cs typeface="+mn-cs"/>
              </a:rPr>
              <a:t> allowed to utilize 14 percent of the </a:t>
            </a:r>
            <a:r>
              <a:rPr lang="en-US" kern="0" dirty="0" smtClean="0">
                <a:latin typeface="+mn-lt"/>
              </a:rPr>
              <a:t>total </a:t>
            </a:r>
            <a:r>
              <a:rPr kumimoji="0" lang="en-US" b="0" i="0" u="none" strike="noStrike" kern="0" cap="none" spc="0" normalizeH="0" noProof="0" dirty="0" smtClean="0">
                <a:ln>
                  <a:noFill/>
                </a:ln>
                <a:solidFill>
                  <a:schemeClr val="tx1"/>
                </a:solidFill>
                <a:effectLst/>
                <a:uLnTx/>
                <a:uFillTx/>
                <a:latin typeface="+mn-lt"/>
                <a:ea typeface="+mn-ea"/>
                <a:cs typeface="+mn-cs"/>
              </a:rPr>
              <a:t>FM sink in 2010 (compensation + FM cap) </a:t>
            </a:r>
            <a:endParaRPr kumimoji="0" lang="en-US"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742950" y="838200"/>
            <a:ext cx="8420100" cy="1006624"/>
          </a:xfrm>
        </p:spPr>
        <p:txBody>
          <a:bodyPr/>
          <a:lstStyle/>
          <a:p>
            <a:r>
              <a:rPr lang="en-US" sz="2400" dirty="0" smtClean="0"/>
              <a:t>LULUCF </a:t>
            </a:r>
            <a:r>
              <a:rPr lang="en-US" sz="2400" dirty="0" smtClean="0"/>
              <a:t>in 2</a:t>
            </a:r>
            <a:r>
              <a:rPr lang="en-US" sz="2400" baseline="30000" dirty="0" smtClean="0"/>
              <a:t>nd</a:t>
            </a:r>
            <a:r>
              <a:rPr lang="en-US" sz="2400" dirty="0" smtClean="0"/>
              <a:t> CP of KP</a:t>
            </a:r>
            <a:endParaRPr lang="en-US" sz="2400" dirty="0"/>
          </a:p>
        </p:txBody>
      </p:sp>
      <p:sp>
        <p:nvSpPr>
          <p:cNvPr id="3" name="Päivämäärän paikkamerkki 2"/>
          <p:cNvSpPr>
            <a:spLocks noGrp="1"/>
          </p:cNvSpPr>
          <p:nvPr>
            <p:ph type="dt" sz="half" idx="10"/>
          </p:nvPr>
        </p:nvSpPr>
        <p:spPr/>
        <p:txBody>
          <a:bodyPr/>
          <a:lstStyle/>
          <a:p>
            <a:fld id="{9E70FF11-2ABE-42B6-91E1-0D4A456C8B89}" type="datetime1">
              <a:rPr lang="en-GB" noProof="0" smtClean="0"/>
              <a:pPr/>
              <a:t>13/12/2011</a:t>
            </a:fld>
            <a:endParaRPr lang="en-GB" noProof="0"/>
          </a:p>
        </p:txBody>
      </p:sp>
      <p:sp>
        <p:nvSpPr>
          <p:cNvPr id="4" name="Dian numeron paikkamerkki 3"/>
          <p:cNvSpPr>
            <a:spLocks noGrp="1"/>
          </p:cNvSpPr>
          <p:nvPr>
            <p:ph type="sldNum" sz="quarter" idx="11"/>
          </p:nvPr>
        </p:nvSpPr>
        <p:spPr/>
        <p:txBody>
          <a:bodyPr/>
          <a:lstStyle/>
          <a:p>
            <a:fld id="{8225BD60-AA0D-4DF7-808B-E50E78976280}" type="slidenum">
              <a:rPr lang="en-GB" noProof="0" smtClean="0"/>
              <a:pPr/>
              <a:t>22</a:t>
            </a:fld>
            <a:endParaRPr lang="en-GB" noProof="0"/>
          </a:p>
        </p:txBody>
      </p:sp>
      <p:sp>
        <p:nvSpPr>
          <p:cNvPr id="6" name="Tekstikehys 5"/>
          <p:cNvSpPr txBox="1"/>
          <p:nvPr/>
        </p:nvSpPr>
        <p:spPr>
          <a:xfrm>
            <a:off x="704528" y="1916832"/>
            <a:ext cx="8968096" cy="4524315"/>
          </a:xfrm>
          <a:prstGeom prst="rect">
            <a:avLst/>
          </a:prstGeom>
          <a:noFill/>
        </p:spPr>
        <p:txBody>
          <a:bodyPr wrap="none" rtlCol="0">
            <a:spAutoFit/>
          </a:bodyPr>
          <a:lstStyle/>
          <a:p>
            <a:pPr algn="l">
              <a:buFont typeface="Arial" pitchFamily="34" charset="0"/>
              <a:buChar char="•"/>
            </a:pPr>
            <a:r>
              <a:rPr lang="en-US" dirty="0" smtClean="0">
                <a:solidFill>
                  <a:schemeClr val="accent2"/>
                </a:solidFill>
              </a:rPr>
              <a:t> </a:t>
            </a:r>
            <a:r>
              <a:rPr lang="en-US" dirty="0" smtClean="0"/>
              <a:t>In Durban Climate change conference last week some decision were made</a:t>
            </a:r>
          </a:p>
          <a:p>
            <a:pPr algn="l"/>
            <a:r>
              <a:rPr lang="en-US" dirty="0" smtClean="0"/>
              <a:t>concerning LULUCF sector calculations in the second commitment period of KP </a:t>
            </a:r>
          </a:p>
          <a:p>
            <a:pPr algn="l"/>
            <a:endParaRPr lang="en-US" dirty="0" smtClean="0"/>
          </a:p>
          <a:p>
            <a:pPr algn="l">
              <a:buFont typeface="Arial" pitchFamily="34" charset="0"/>
              <a:buChar char="•"/>
            </a:pPr>
            <a:r>
              <a:rPr lang="en-US" dirty="0" smtClean="0">
                <a:solidFill>
                  <a:srgbClr val="FF0000"/>
                </a:solidFill>
              </a:rPr>
              <a:t> </a:t>
            </a:r>
            <a:r>
              <a:rPr lang="en-US" dirty="0" smtClean="0"/>
              <a:t>Article 3.3 (ARD) continues as mandatory, but no compensation option with FM sinks</a:t>
            </a:r>
          </a:p>
          <a:p>
            <a:pPr algn="l"/>
            <a:endParaRPr lang="en-US" dirty="0" smtClean="0"/>
          </a:p>
          <a:p>
            <a:pPr algn="l">
              <a:buFont typeface="Arial" pitchFamily="34" charset="0"/>
              <a:buChar char="•"/>
            </a:pPr>
            <a:r>
              <a:rPr lang="en-US" dirty="0" smtClean="0">
                <a:solidFill>
                  <a:srgbClr val="FF0000"/>
                </a:solidFill>
              </a:rPr>
              <a:t> </a:t>
            </a:r>
            <a:r>
              <a:rPr lang="en-US" dirty="0" smtClean="0"/>
              <a:t>Forest management as part of mandatory reporting</a:t>
            </a:r>
          </a:p>
          <a:p>
            <a:pPr algn="l">
              <a:buFont typeface="Arial" pitchFamily="34" charset="0"/>
              <a:buChar char="•"/>
            </a:pPr>
            <a:endParaRPr lang="en-US" dirty="0" smtClean="0"/>
          </a:p>
          <a:p>
            <a:pPr algn="l">
              <a:buFont typeface="Arial" pitchFamily="34" charset="0"/>
              <a:buChar char="•"/>
            </a:pPr>
            <a:r>
              <a:rPr lang="en-US" dirty="0" smtClean="0">
                <a:solidFill>
                  <a:srgbClr val="FF0000"/>
                </a:solidFill>
              </a:rPr>
              <a:t> </a:t>
            </a:r>
            <a:r>
              <a:rPr lang="en-US" dirty="0" smtClean="0"/>
              <a:t>FM</a:t>
            </a:r>
            <a:r>
              <a:rPr lang="en-US" dirty="0" smtClean="0">
                <a:solidFill>
                  <a:srgbClr val="FF0000"/>
                </a:solidFill>
              </a:rPr>
              <a:t> </a:t>
            </a:r>
            <a:r>
              <a:rPr lang="en-US" dirty="0" smtClean="0"/>
              <a:t>calculation method: Reference level method, where country specific</a:t>
            </a:r>
          </a:p>
          <a:p>
            <a:pPr algn="l"/>
            <a:r>
              <a:rPr lang="en-US" dirty="0" smtClean="0"/>
              <a:t>FM projections for the 2013-2020 (reference level) is compared with the actual </a:t>
            </a:r>
          </a:p>
          <a:p>
            <a:pPr algn="l"/>
            <a:r>
              <a:rPr lang="en-US" dirty="0" smtClean="0"/>
              <a:t>FM sinks/emissions during those years </a:t>
            </a:r>
          </a:p>
          <a:p>
            <a:pPr algn="l"/>
            <a:endParaRPr lang="en-US" dirty="0" smtClean="0"/>
          </a:p>
          <a:p>
            <a:pPr algn="l">
              <a:buFont typeface="Arial" pitchFamily="34" charset="0"/>
              <a:buChar char="•"/>
            </a:pPr>
            <a:r>
              <a:rPr lang="en-US" dirty="0" smtClean="0">
                <a:solidFill>
                  <a:srgbClr val="FF0000"/>
                </a:solidFill>
              </a:rPr>
              <a:t> </a:t>
            </a:r>
            <a:r>
              <a:rPr lang="en-US" dirty="0" smtClean="0"/>
              <a:t>For FM a cap of 3,5 percent from the year 1990 total emissions without LULUCF</a:t>
            </a:r>
          </a:p>
          <a:p>
            <a:pPr algn="l">
              <a:buFont typeface="Arial" pitchFamily="34" charset="0"/>
              <a:buChar char="•"/>
            </a:pPr>
            <a:endParaRPr lang="en-US" dirty="0" smtClean="0"/>
          </a:p>
          <a:p>
            <a:pPr algn="l">
              <a:buFont typeface="Arial" pitchFamily="34" charset="0"/>
              <a:buChar char="•"/>
            </a:pPr>
            <a:r>
              <a:rPr lang="en-US" dirty="0" smtClean="0">
                <a:solidFill>
                  <a:schemeClr val="accent2"/>
                </a:solidFill>
              </a:rPr>
              <a:t> </a:t>
            </a:r>
            <a:r>
              <a:rPr lang="en-US" dirty="0" smtClean="0"/>
              <a:t>New IPCC 2006 Guidelines in use with updated methodologies  and some new</a:t>
            </a:r>
          </a:p>
          <a:p>
            <a:pPr algn="l"/>
            <a:r>
              <a:rPr lang="en-US" dirty="0" smtClean="0"/>
              <a:t>requirement also for the LULUCF sector</a:t>
            </a:r>
          </a:p>
          <a:p>
            <a:pPr algn="l"/>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88504" y="1844824"/>
            <a:ext cx="8420100" cy="1219200"/>
          </a:xfrm>
        </p:spPr>
        <p:txBody>
          <a:bodyPr/>
          <a:lstStyle/>
          <a:p>
            <a:pPr algn="ctr"/>
            <a:r>
              <a:rPr lang="en-US" dirty="0" smtClean="0"/>
              <a:t>Thank you!</a:t>
            </a:r>
            <a:endParaRPr lang="en-US" dirty="0"/>
          </a:p>
        </p:txBody>
      </p:sp>
      <p:sp>
        <p:nvSpPr>
          <p:cNvPr id="3" name="Päivämäärän paikkamerkki 2"/>
          <p:cNvSpPr>
            <a:spLocks noGrp="1"/>
          </p:cNvSpPr>
          <p:nvPr>
            <p:ph type="dt" sz="half" idx="10"/>
          </p:nvPr>
        </p:nvSpPr>
        <p:spPr/>
        <p:txBody>
          <a:bodyPr/>
          <a:lstStyle/>
          <a:p>
            <a:fld id="{9E70FF11-2ABE-42B6-91E1-0D4A456C8B89}" type="datetime1">
              <a:rPr lang="en-GB" noProof="0" smtClean="0"/>
              <a:pPr/>
              <a:t>13/12/2011</a:t>
            </a:fld>
            <a:endParaRPr lang="en-GB" noProof="0"/>
          </a:p>
        </p:txBody>
      </p:sp>
      <p:sp>
        <p:nvSpPr>
          <p:cNvPr id="4" name="Dian numeron paikkamerkki 3"/>
          <p:cNvSpPr>
            <a:spLocks noGrp="1"/>
          </p:cNvSpPr>
          <p:nvPr>
            <p:ph type="sldNum" sz="quarter" idx="11"/>
          </p:nvPr>
        </p:nvSpPr>
        <p:spPr/>
        <p:txBody>
          <a:bodyPr/>
          <a:lstStyle/>
          <a:p>
            <a:fld id="{8225BD60-AA0D-4DF7-808B-E50E78976280}" type="slidenum">
              <a:rPr lang="en-GB" noProof="0" smtClean="0"/>
              <a:pPr/>
              <a:t>23</a:t>
            </a:fld>
            <a:endParaRPr lang="en-GB" noProof="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64F1EC1C-90F4-4D9C-9A24-888BCC10554E}" type="datetime1">
              <a:rPr lang="en-GB" noProof="0" smtClean="0"/>
              <a:pPr/>
              <a:t>13/12/2011</a:t>
            </a:fld>
            <a:endParaRPr lang="en-GB" noProof="0"/>
          </a:p>
        </p:txBody>
      </p:sp>
      <p:sp>
        <p:nvSpPr>
          <p:cNvPr id="4" name="Dian numeron paikkamerkki 3"/>
          <p:cNvSpPr>
            <a:spLocks noGrp="1"/>
          </p:cNvSpPr>
          <p:nvPr>
            <p:ph type="sldNum" sz="quarter" idx="11"/>
          </p:nvPr>
        </p:nvSpPr>
        <p:spPr/>
        <p:txBody>
          <a:bodyPr/>
          <a:lstStyle/>
          <a:p>
            <a:fld id="{8225BD60-AA0D-4DF7-808B-E50E78976280}" type="slidenum">
              <a:rPr lang="en-GB" noProof="0" smtClean="0"/>
              <a:pPr/>
              <a:t>3</a:t>
            </a:fld>
            <a:endParaRPr lang="en-GB" noProof="0"/>
          </a:p>
        </p:txBody>
      </p:sp>
      <p:sp>
        <p:nvSpPr>
          <p:cNvPr id="7" name="Suorakulmio 6"/>
          <p:cNvSpPr/>
          <p:nvPr/>
        </p:nvSpPr>
        <p:spPr>
          <a:xfrm>
            <a:off x="704528" y="1502688"/>
            <a:ext cx="8424936" cy="4524315"/>
          </a:xfrm>
          <a:prstGeom prst="rect">
            <a:avLst/>
          </a:prstGeom>
        </p:spPr>
        <p:txBody>
          <a:bodyPr wrap="square">
            <a:spAutoFit/>
          </a:bodyPr>
          <a:lstStyle/>
          <a:p>
            <a:pPr algn="l">
              <a:buFont typeface="Arial" pitchFamily="34" charset="0"/>
              <a:buChar char="•"/>
            </a:pPr>
            <a:r>
              <a:rPr lang="en-US" dirty="0" smtClean="0">
                <a:solidFill>
                  <a:srgbClr val="FF0000"/>
                </a:solidFill>
              </a:rPr>
              <a:t> </a:t>
            </a:r>
            <a:r>
              <a:rPr lang="en-US" dirty="0" smtClean="0"/>
              <a:t>The ultimate objective of the UNFCCC  set in 1992 is to stabilize atmospheric concentrations of GHGs at a level that will prevent dangerous interference with the climate system (In 2010, governments agreed that emissions need to be reduced so that global temperature increases are limited to below 2 degrees Celsius) </a:t>
            </a:r>
          </a:p>
          <a:p>
            <a:pPr algn="l">
              <a:buFont typeface="Arial" pitchFamily="34" charset="0"/>
              <a:buChar char="•"/>
            </a:pPr>
            <a:endParaRPr lang="en-US" dirty="0" smtClean="0"/>
          </a:p>
          <a:p>
            <a:pPr algn="l">
              <a:buFont typeface="Arial" pitchFamily="34" charset="0"/>
              <a:buChar char="•"/>
            </a:pPr>
            <a:r>
              <a:rPr lang="en-US" dirty="0" smtClean="0">
                <a:solidFill>
                  <a:srgbClr val="FF0000"/>
                </a:solidFill>
              </a:rPr>
              <a:t> </a:t>
            </a:r>
            <a:r>
              <a:rPr lang="en-US" dirty="0" smtClean="0"/>
              <a:t>Kyoto Protocol (1997) sets binding targets for 37 industrialized countries (Annex I parties) and the European community for reducing greenhouse gas (GHG) emissions. These reductions amount to an average of five per cent against 1990 levels over the five-year period 2008-2012</a:t>
            </a:r>
            <a:r>
              <a:rPr lang="en-US" dirty="0" smtClean="0">
                <a:sym typeface="Wingdings" pitchFamily="2" charset="2"/>
              </a:rPr>
              <a:t>Finland ‘s obligation to keep it’s emissions  at the level of 1990 emissions during the CP. </a:t>
            </a:r>
            <a:r>
              <a:rPr lang="en-US" dirty="0" smtClean="0"/>
              <a:t>The allowable level of emissions is called the Party’s </a:t>
            </a:r>
            <a:r>
              <a:rPr lang="en-US" i="1" dirty="0" smtClean="0"/>
              <a:t>assigned amount</a:t>
            </a:r>
            <a:endParaRPr lang="en-US" dirty="0" smtClean="0"/>
          </a:p>
          <a:p>
            <a:pPr algn="l">
              <a:buFont typeface="Arial" pitchFamily="34" charset="0"/>
              <a:buChar char="•"/>
            </a:pPr>
            <a:endParaRPr lang="en-US" dirty="0" smtClean="0"/>
          </a:p>
          <a:p>
            <a:pPr algn="l">
              <a:buFont typeface="Arial" pitchFamily="34" charset="0"/>
              <a:buChar char="•"/>
            </a:pPr>
            <a:r>
              <a:rPr lang="en-US" dirty="0" smtClean="0">
                <a:solidFill>
                  <a:srgbClr val="FF0000"/>
                </a:solidFill>
              </a:rPr>
              <a:t> </a:t>
            </a:r>
            <a:r>
              <a:rPr lang="en-US" dirty="0" smtClean="0"/>
              <a:t>Each Annex I Party is required to establish and maintain </a:t>
            </a:r>
            <a:r>
              <a:rPr lang="en-US" i="1" dirty="0" smtClean="0"/>
              <a:t>a national</a:t>
            </a:r>
            <a:br>
              <a:rPr lang="en-US" i="1" dirty="0" smtClean="0"/>
            </a:br>
            <a:r>
              <a:rPr lang="en-US" i="1" dirty="0" smtClean="0"/>
              <a:t>system </a:t>
            </a:r>
            <a:r>
              <a:rPr lang="en-US" dirty="0" smtClean="0"/>
              <a:t>for the estimation of anthropogenic emissions by sources</a:t>
            </a:r>
            <a:br>
              <a:rPr lang="en-US" dirty="0" smtClean="0"/>
            </a:br>
            <a:r>
              <a:rPr lang="en-US" dirty="0" smtClean="0"/>
              <a:t>and removals by sinks</a:t>
            </a:r>
          </a:p>
        </p:txBody>
      </p:sp>
      <p:sp>
        <p:nvSpPr>
          <p:cNvPr id="8" name="Tekstikehys 7"/>
          <p:cNvSpPr txBox="1"/>
          <p:nvPr/>
        </p:nvSpPr>
        <p:spPr>
          <a:xfrm>
            <a:off x="873670" y="908720"/>
            <a:ext cx="3359250" cy="461665"/>
          </a:xfrm>
          <a:prstGeom prst="rect">
            <a:avLst/>
          </a:prstGeom>
          <a:noFill/>
        </p:spPr>
        <p:txBody>
          <a:bodyPr wrap="square" rtlCol="0">
            <a:spAutoFit/>
          </a:bodyPr>
          <a:lstStyle/>
          <a:p>
            <a:r>
              <a:rPr lang="en-US" sz="2400" dirty="0" smtClean="0"/>
              <a:t>Essential</a:t>
            </a:r>
            <a:r>
              <a:rPr lang="en-US" sz="2000" dirty="0" smtClean="0"/>
              <a:t> </a:t>
            </a:r>
            <a:r>
              <a:rPr lang="en-US" sz="2400" dirty="0" smtClean="0"/>
              <a:t>background</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6038500D-AEA2-4C7F-BE66-0815D05703E9}" type="datetime1">
              <a:rPr lang="en-GB" noProof="0" smtClean="0"/>
              <a:pPr/>
              <a:t>13/12/2011</a:t>
            </a:fld>
            <a:endParaRPr lang="en-GB" noProof="0"/>
          </a:p>
        </p:txBody>
      </p:sp>
      <p:sp>
        <p:nvSpPr>
          <p:cNvPr id="4" name="Dian numeron paikkamerkki 3"/>
          <p:cNvSpPr>
            <a:spLocks noGrp="1"/>
          </p:cNvSpPr>
          <p:nvPr>
            <p:ph type="sldNum" sz="quarter" idx="11"/>
          </p:nvPr>
        </p:nvSpPr>
        <p:spPr/>
        <p:txBody>
          <a:bodyPr/>
          <a:lstStyle/>
          <a:p>
            <a:fld id="{8225BD60-AA0D-4DF7-808B-E50E78976280}" type="slidenum">
              <a:rPr lang="en-GB" noProof="0" smtClean="0"/>
              <a:pPr/>
              <a:t>4</a:t>
            </a:fld>
            <a:endParaRPr lang="en-GB" noProof="0"/>
          </a:p>
        </p:txBody>
      </p:sp>
      <p:sp>
        <p:nvSpPr>
          <p:cNvPr id="6" name="Suorakulmio 5"/>
          <p:cNvSpPr/>
          <p:nvPr/>
        </p:nvSpPr>
        <p:spPr>
          <a:xfrm>
            <a:off x="1064568" y="908720"/>
            <a:ext cx="7776864" cy="5632311"/>
          </a:xfrm>
          <a:prstGeom prst="rect">
            <a:avLst/>
          </a:prstGeom>
        </p:spPr>
        <p:txBody>
          <a:bodyPr wrap="square">
            <a:spAutoFit/>
          </a:bodyPr>
          <a:lstStyle/>
          <a:p>
            <a:pPr algn="l">
              <a:buFont typeface="Arial" pitchFamily="34" charset="0"/>
              <a:buChar char="•"/>
            </a:pPr>
            <a:endParaRPr lang="en-US" dirty="0" smtClean="0"/>
          </a:p>
          <a:p>
            <a:pPr algn="l">
              <a:buFont typeface="Arial" pitchFamily="34" charset="0"/>
              <a:buChar char="•"/>
            </a:pPr>
            <a:r>
              <a:rPr lang="en-US" dirty="0" smtClean="0">
                <a:solidFill>
                  <a:srgbClr val="FF0000"/>
                </a:solidFill>
              </a:rPr>
              <a:t> </a:t>
            </a:r>
            <a:r>
              <a:rPr lang="en-US" dirty="0" smtClean="0"/>
              <a:t>Greenhouse gas inventory covers human induces emissions and removals from CO</a:t>
            </a:r>
            <a:r>
              <a:rPr lang="en-US" baseline="-25000" dirty="0" smtClean="0"/>
              <a:t>2</a:t>
            </a:r>
            <a:r>
              <a:rPr lang="en-US" dirty="0" smtClean="0"/>
              <a:t>, N</a:t>
            </a:r>
            <a:r>
              <a:rPr lang="en-US" baseline="-25000" dirty="0" smtClean="0"/>
              <a:t>2</a:t>
            </a:r>
            <a:r>
              <a:rPr lang="en-US" dirty="0" smtClean="0"/>
              <a:t>O, CH</a:t>
            </a:r>
            <a:r>
              <a:rPr lang="en-US" baseline="-25000" dirty="0" smtClean="0"/>
              <a:t>4</a:t>
            </a:r>
            <a:r>
              <a:rPr lang="en-US" dirty="0" smtClean="0"/>
              <a:t> and F-gases from  7 sectors from 1990 to latest reporting year: Energy, Industrial processes, Solvent and other product use, Agriculture, Land use, land use change and forestry (LULUCF), Waste and Other</a:t>
            </a:r>
          </a:p>
          <a:p>
            <a:pPr algn="l">
              <a:buFont typeface="Arial" pitchFamily="34" charset="0"/>
              <a:buChar char="•"/>
            </a:pPr>
            <a:endParaRPr lang="en-US" dirty="0" smtClean="0"/>
          </a:p>
          <a:p>
            <a:pPr algn="l">
              <a:buFont typeface="Arial" pitchFamily="34" charset="0"/>
              <a:buChar char="•"/>
            </a:pPr>
            <a:r>
              <a:rPr lang="en-US" dirty="0" smtClean="0">
                <a:solidFill>
                  <a:srgbClr val="FF0000"/>
                </a:solidFill>
              </a:rPr>
              <a:t> </a:t>
            </a:r>
            <a:r>
              <a:rPr lang="en-US" dirty="0" smtClean="0"/>
              <a:t>Annex I Parties have to to submit an annual national GHG emission inventory by 15 April of each year, as required by the Convention, plus supplementary information on its implementation of the Kyoto Protocol (EU monitoring mechanism)</a:t>
            </a:r>
          </a:p>
          <a:p>
            <a:pPr algn="l"/>
            <a:endParaRPr lang="en-US" dirty="0" smtClean="0"/>
          </a:p>
          <a:p>
            <a:pPr algn="l">
              <a:buFont typeface="Arial" pitchFamily="34" charset="0"/>
              <a:buChar char="•"/>
            </a:pPr>
            <a:r>
              <a:rPr lang="en-US" dirty="0" smtClean="0">
                <a:solidFill>
                  <a:srgbClr val="FF0000"/>
                </a:solidFill>
              </a:rPr>
              <a:t> </a:t>
            </a:r>
            <a:r>
              <a:rPr lang="en-US" dirty="0" smtClean="0"/>
              <a:t>Reporting and calculations methods and guidance  for inventories is provided in IPCC Guidelines</a:t>
            </a:r>
          </a:p>
          <a:p>
            <a:pPr algn="l">
              <a:buFont typeface="Arial" pitchFamily="34" charset="0"/>
              <a:buChar char="•"/>
            </a:pPr>
            <a:endParaRPr lang="en-US" dirty="0" smtClean="0"/>
          </a:p>
          <a:p>
            <a:pPr algn="l">
              <a:buFont typeface="Arial" pitchFamily="34" charset="0"/>
              <a:buChar char="•"/>
            </a:pPr>
            <a:r>
              <a:rPr lang="en-US" dirty="0" smtClean="0">
                <a:solidFill>
                  <a:srgbClr val="FF0000"/>
                </a:solidFill>
              </a:rPr>
              <a:t> </a:t>
            </a:r>
            <a:r>
              <a:rPr lang="en-US" dirty="0" smtClean="0"/>
              <a:t>Inventories have to meet the quality requirements (timeliness, completeness, comparability, consistency, accuracy and transparency)</a:t>
            </a:r>
          </a:p>
          <a:p>
            <a:pPr algn="l">
              <a:buFont typeface="Arial" pitchFamily="34" charset="0"/>
              <a:buChar char="•"/>
            </a:pPr>
            <a:endParaRPr lang="en-US" dirty="0" smtClean="0"/>
          </a:p>
          <a:p>
            <a:pPr marL="0" lvl="1" algn="l">
              <a:buFont typeface="Arial" pitchFamily="34" charset="0"/>
              <a:buChar char="•"/>
            </a:pPr>
            <a:r>
              <a:rPr lang="en-GB" kern="0" dirty="0" smtClean="0">
                <a:solidFill>
                  <a:srgbClr val="FF0000"/>
                </a:solidFill>
              </a:rPr>
              <a:t> </a:t>
            </a:r>
            <a:r>
              <a:rPr lang="en-GB" kern="0" dirty="0" smtClean="0"/>
              <a:t>Inventories are reviewed annually by the expert review teams (ERT)</a:t>
            </a:r>
            <a:r>
              <a:rPr lang="en-GB" kern="0" dirty="0" smtClean="0">
                <a:sym typeface="Wingdings" pitchFamily="2" charset="2"/>
              </a:rPr>
              <a:t> adjustments,  if quality requirements are not met</a:t>
            </a:r>
            <a:endParaRPr lang="en-GB" kern="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en-US" sz="2400" dirty="0" smtClean="0"/>
              <a:t>Reporting of emissions and removals from land use, land use change and forestry-sector (LULUCF) under the UNFCCC</a:t>
            </a:r>
            <a:endParaRPr lang="en-US" sz="2400" dirty="0"/>
          </a:p>
        </p:txBody>
      </p:sp>
      <p:sp>
        <p:nvSpPr>
          <p:cNvPr id="3" name="Päivämäärän paikkamerkki 2"/>
          <p:cNvSpPr>
            <a:spLocks noGrp="1"/>
          </p:cNvSpPr>
          <p:nvPr>
            <p:ph type="dt" sz="half" idx="10"/>
          </p:nvPr>
        </p:nvSpPr>
        <p:spPr/>
        <p:txBody>
          <a:bodyPr/>
          <a:lstStyle/>
          <a:p>
            <a:fld id="{82147F47-6C10-4521-ADA9-B2BBE2E5A306}" type="datetime1">
              <a:rPr lang="en-GB" noProof="0" smtClean="0"/>
              <a:pPr/>
              <a:t>13/12/2011</a:t>
            </a:fld>
            <a:endParaRPr lang="en-GB" noProof="0" dirty="0"/>
          </a:p>
        </p:txBody>
      </p:sp>
      <p:sp>
        <p:nvSpPr>
          <p:cNvPr id="4" name="Dian numeron paikkamerkki 3"/>
          <p:cNvSpPr>
            <a:spLocks noGrp="1"/>
          </p:cNvSpPr>
          <p:nvPr>
            <p:ph type="sldNum" sz="quarter" idx="11"/>
          </p:nvPr>
        </p:nvSpPr>
        <p:spPr/>
        <p:txBody>
          <a:bodyPr/>
          <a:lstStyle/>
          <a:p>
            <a:fld id="{8225BD60-AA0D-4DF7-808B-E50E78976280}" type="slidenum">
              <a:rPr lang="en-GB" noProof="0" smtClean="0"/>
              <a:pPr/>
              <a:t>5</a:t>
            </a:fld>
            <a:endParaRPr lang="en-GB" noProof="0"/>
          </a:p>
        </p:txBody>
      </p:sp>
      <p:sp>
        <p:nvSpPr>
          <p:cNvPr id="6" name="Suorakulmio 5"/>
          <p:cNvSpPr/>
          <p:nvPr/>
        </p:nvSpPr>
        <p:spPr>
          <a:xfrm>
            <a:off x="560512" y="1988840"/>
            <a:ext cx="7560840" cy="3970318"/>
          </a:xfrm>
          <a:prstGeom prst="rect">
            <a:avLst/>
          </a:prstGeom>
        </p:spPr>
        <p:txBody>
          <a:bodyPr wrap="square">
            <a:spAutoFit/>
          </a:bodyPr>
          <a:lstStyle/>
          <a:p>
            <a:pPr lvl="1" algn="l">
              <a:buFont typeface="Arial" pitchFamily="34" charset="0"/>
              <a:buChar char="•"/>
            </a:pPr>
            <a:endParaRPr lang="fi-FI" dirty="0" smtClean="0"/>
          </a:p>
          <a:p>
            <a:pPr lvl="1" algn="l">
              <a:buFont typeface="Arial" pitchFamily="34" charset="0"/>
              <a:buChar char="•"/>
            </a:pPr>
            <a:r>
              <a:rPr lang="en-US" dirty="0" smtClean="0">
                <a:solidFill>
                  <a:srgbClr val="FF0000"/>
                </a:solidFill>
              </a:rPr>
              <a:t> </a:t>
            </a:r>
            <a:r>
              <a:rPr lang="en-US" dirty="0" smtClean="0"/>
              <a:t>Guidance for reporting provided in IPCC GPG </a:t>
            </a:r>
            <a:r>
              <a:rPr lang="en-US" dirty="0" smtClean="0"/>
              <a:t>LULUCF </a:t>
            </a:r>
            <a:r>
              <a:rPr lang="en-US" dirty="0" smtClean="0"/>
              <a:t>(IPCC 2003) </a:t>
            </a:r>
          </a:p>
          <a:p>
            <a:pPr lvl="1" algn="l">
              <a:buFont typeface="Arial" pitchFamily="34" charset="0"/>
              <a:buChar char="•"/>
            </a:pPr>
            <a:endParaRPr lang="en-US" dirty="0" smtClean="0">
              <a:solidFill>
                <a:srgbClr val="FF0000"/>
              </a:solidFill>
            </a:endParaRPr>
          </a:p>
          <a:p>
            <a:pPr lvl="1" algn="l">
              <a:buFont typeface="Arial" pitchFamily="34" charset="0"/>
              <a:buChar char="•"/>
            </a:pPr>
            <a:r>
              <a:rPr lang="en-US" dirty="0" smtClean="0">
                <a:solidFill>
                  <a:schemeClr val="accent2"/>
                </a:solidFill>
              </a:rPr>
              <a:t> </a:t>
            </a:r>
            <a:r>
              <a:rPr lang="en-US" dirty="0" smtClean="0"/>
              <a:t>The whole country area divided to six land use categories (FL, CL, GL, WL, S, OL)</a:t>
            </a:r>
          </a:p>
          <a:p>
            <a:pPr lvl="1" algn="l">
              <a:buFont typeface="Arial" pitchFamily="34" charset="0"/>
              <a:buChar char="•"/>
            </a:pPr>
            <a:endParaRPr lang="en-US" dirty="0" smtClean="0"/>
          </a:p>
          <a:p>
            <a:pPr lvl="1" algn="l">
              <a:buFont typeface="Arial" pitchFamily="34" charset="0"/>
              <a:buChar char="•"/>
            </a:pPr>
            <a:r>
              <a:rPr lang="en-US" dirty="0" smtClean="0">
                <a:solidFill>
                  <a:srgbClr val="FF0000"/>
                </a:solidFill>
                <a:sym typeface="Wingdings" pitchFamily="2" charset="2"/>
              </a:rPr>
              <a:t> </a:t>
            </a:r>
            <a:r>
              <a:rPr lang="en-US" dirty="0" smtClean="0">
                <a:sym typeface="Wingdings" pitchFamily="2" charset="2"/>
              </a:rPr>
              <a:t>Separation of managed vs. unmanaged lands, emissions and removals reported only from the managed lands</a:t>
            </a:r>
          </a:p>
          <a:p>
            <a:pPr lvl="1" algn="l">
              <a:buFont typeface="Arial" pitchFamily="34" charset="0"/>
              <a:buChar char="•"/>
            </a:pPr>
            <a:endParaRPr lang="en-US" dirty="0" smtClean="0"/>
          </a:p>
          <a:p>
            <a:pPr lvl="1" algn="l">
              <a:buFont typeface="Arial" pitchFamily="34" charset="0"/>
              <a:buChar char="•"/>
            </a:pPr>
            <a:r>
              <a:rPr lang="en-US" dirty="0" smtClean="0">
                <a:solidFill>
                  <a:srgbClr val="FF0000"/>
                </a:solidFill>
              </a:rPr>
              <a:t> </a:t>
            </a:r>
            <a:r>
              <a:rPr lang="en-US" dirty="0" smtClean="0"/>
              <a:t>Further division to land remaining in the same land use category and land converted from other land use (default assumption 20 years)</a:t>
            </a:r>
          </a:p>
          <a:p>
            <a:pPr lvl="1" algn="l"/>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en-US" sz="2400" dirty="0" smtClean="0"/>
              <a:t>Three approaches for representing the land areas</a:t>
            </a:r>
            <a:endParaRPr lang="en-US" sz="2400" dirty="0"/>
          </a:p>
        </p:txBody>
      </p:sp>
      <p:sp>
        <p:nvSpPr>
          <p:cNvPr id="3" name="Päivämäärän paikkamerkki 2"/>
          <p:cNvSpPr>
            <a:spLocks noGrp="1"/>
          </p:cNvSpPr>
          <p:nvPr>
            <p:ph type="dt" sz="half" idx="10"/>
          </p:nvPr>
        </p:nvSpPr>
        <p:spPr/>
        <p:txBody>
          <a:bodyPr/>
          <a:lstStyle/>
          <a:p>
            <a:fld id="{D96ECF1F-BE9B-4E64-ABFD-08D7645D0A46}" type="datetime1">
              <a:rPr lang="en-GB" noProof="0" smtClean="0"/>
              <a:pPr/>
              <a:t>13/12/2011</a:t>
            </a:fld>
            <a:endParaRPr lang="en-GB" noProof="0"/>
          </a:p>
        </p:txBody>
      </p:sp>
      <p:sp>
        <p:nvSpPr>
          <p:cNvPr id="4" name="Dian numeron paikkamerkki 3"/>
          <p:cNvSpPr>
            <a:spLocks noGrp="1"/>
          </p:cNvSpPr>
          <p:nvPr>
            <p:ph type="sldNum" sz="quarter" idx="11"/>
          </p:nvPr>
        </p:nvSpPr>
        <p:spPr/>
        <p:txBody>
          <a:bodyPr/>
          <a:lstStyle/>
          <a:p>
            <a:fld id="{8225BD60-AA0D-4DF7-808B-E50E78976280}" type="slidenum">
              <a:rPr lang="en-GB" noProof="0" smtClean="0"/>
              <a:pPr/>
              <a:t>6</a:t>
            </a:fld>
            <a:endParaRPr lang="en-GB" noProof="0"/>
          </a:p>
        </p:txBody>
      </p:sp>
      <p:sp>
        <p:nvSpPr>
          <p:cNvPr id="6" name="Sisällön paikkamerkki 2"/>
          <p:cNvSpPr txBox="1">
            <a:spLocks/>
          </p:cNvSpPr>
          <p:nvPr/>
        </p:nvSpPr>
        <p:spPr>
          <a:xfrm>
            <a:off x="920552" y="1844824"/>
            <a:ext cx="7772400" cy="3888432"/>
          </a:xfrm>
          <a:prstGeom prst="rect">
            <a:avLst/>
          </a:prstGeom>
        </p:spPr>
        <p:txBody>
          <a:bodyPr/>
          <a:lstStyle/>
          <a:p>
            <a:pPr lvl="1" algn="l">
              <a:buSzPts val="1100"/>
              <a:buFont typeface="Wingdings"/>
              <a:buChar char="l"/>
            </a:pPr>
            <a:r>
              <a:rPr lang="en-US" dirty="0" smtClean="0">
                <a:solidFill>
                  <a:srgbClr val="FF0000"/>
                </a:solidFill>
              </a:rPr>
              <a:t> </a:t>
            </a:r>
            <a:r>
              <a:rPr lang="en-US" dirty="0" smtClean="0"/>
              <a:t>Approach 1:Basic land-use data (based on difference of areas at two points in time, does not provide detailed information on changes of area between the categories)</a:t>
            </a:r>
          </a:p>
          <a:p>
            <a:pPr lvl="1" algn="l">
              <a:buSzPts val="1100"/>
              <a:buFont typeface="Wingdings"/>
              <a:buChar char="l"/>
            </a:pPr>
            <a:endParaRPr lang="en-US" dirty="0" smtClean="0"/>
          </a:p>
          <a:p>
            <a:pPr lvl="1" algn="l">
              <a:buSzPts val="1100"/>
              <a:buFont typeface="Wingdings"/>
              <a:buChar char="l"/>
            </a:pPr>
            <a:r>
              <a:rPr lang="en-US" dirty="0" smtClean="0">
                <a:solidFill>
                  <a:srgbClr val="FF0000"/>
                </a:solidFill>
              </a:rPr>
              <a:t> </a:t>
            </a:r>
            <a:r>
              <a:rPr lang="en-US" dirty="0" smtClean="0"/>
              <a:t>Approach 2: survey of land use and land use changes (includes also area changes between the categories,” non-spatially explicit land use change matrix)</a:t>
            </a:r>
          </a:p>
          <a:p>
            <a:pPr lvl="1" algn="l">
              <a:buSzPts val="1100"/>
              <a:buFont typeface="Wingdings"/>
              <a:buChar char="l"/>
            </a:pPr>
            <a:endParaRPr lang="en-US" dirty="0" smtClean="0"/>
          </a:p>
          <a:p>
            <a:pPr lvl="1" algn="l">
              <a:buSzPts val="1100"/>
              <a:buFont typeface="Wingdings"/>
              <a:buChar char="l"/>
            </a:pPr>
            <a:r>
              <a:rPr lang="en-US" dirty="0" smtClean="0">
                <a:solidFill>
                  <a:srgbClr val="FF0000"/>
                </a:solidFill>
              </a:rPr>
              <a:t> </a:t>
            </a:r>
            <a:r>
              <a:rPr lang="en-US" dirty="0" smtClean="0"/>
              <a:t>Approach 3: Geographically explicit land use data (spatially explicit observation of land use and land use change…can be </a:t>
            </a:r>
            <a:r>
              <a:rPr lang="en-US" dirty="0" err="1" smtClean="0"/>
              <a:t>utilised</a:t>
            </a:r>
            <a:r>
              <a:rPr lang="en-US" dirty="0" smtClean="0"/>
              <a:t> also to KP reporting)</a:t>
            </a:r>
          </a:p>
          <a:p>
            <a:pPr lvl="1" algn="l">
              <a:buSzPts val="1100"/>
              <a:buFont typeface="Wingdings"/>
              <a:buChar char="l"/>
            </a:pPr>
            <a:endParaRPr lang="en-US" dirty="0" smtClean="0"/>
          </a:p>
          <a:p>
            <a:pPr lvl="1" algn="l">
              <a:buSzPts val="1100"/>
              <a:buFont typeface="Wingdings"/>
              <a:buChar char="l"/>
            </a:pPr>
            <a:r>
              <a:rPr lang="en-US" dirty="0" smtClean="0">
                <a:solidFill>
                  <a:srgbClr val="FF0000"/>
                </a:solidFill>
              </a:rPr>
              <a:t> </a:t>
            </a:r>
            <a:r>
              <a:rPr lang="en-US" dirty="0" smtClean="0"/>
              <a:t>All approaches requires also uncertainty evaluation</a:t>
            </a:r>
          </a:p>
          <a:p>
            <a:pPr marL="574675" marR="0" lvl="3" indent="-198438" algn="l" defTabSz="914400" latinLnBrk="0">
              <a:lnSpc>
                <a:spcPct val="100000"/>
              </a:lnSpc>
              <a:buClr>
                <a:schemeClr val="accent2"/>
              </a:buClr>
              <a:buSzPct val="60000"/>
              <a:tabLst/>
              <a:defRPr/>
            </a:pPr>
            <a:endParaRPr lang="en-US" dirty="0" smtClean="0"/>
          </a:p>
          <a:p>
            <a:pPr marL="185738" marR="0" lvl="0" indent="-185738" algn="l" defTabSz="914400" rtl="0" eaLnBrk="1" fontAlgn="base" latinLnBrk="0" hangingPunct="1">
              <a:lnSpc>
                <a:spcPct val="100000"/>
              </a:lnSpc>
              <a:spcBef>
                <a:spcPct val="20000"/>
              </a:spcBef>
              <a:spcAft>
                <a:spcPct val="0"/>
              </a:spcAft>
              <a:buClr>
                <a:schemeClr val="accent2"/>
              </a:buClr>
              <a:buSzPct val="60000"/>
              <a:buFont typeface="Wingdings" pitchFamily="2" charset="2"/>
              <a:buNone/>
              <a:tabLst/>
              <a:defRPr/>
            </a:pPr>
            <a:endParaRPr kumimoji="0" lang="fi-FI" sz="2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23F36A2F-D256-48D6-9C84-4C06EC35392A}" type="datetime1">
              <a:rPr lang="en-GB" noProof="0" smtClean="0"/>
              <a:pPr/>
              <a:t>13/12/2011</a:t>
            </a:fld>
            <a:endParaRPr lang="en-GB" noProof="0"/>
          </a:p>
        </p:txBody>
      </p:sp>
      <p:sp>
        <p:nvSpPr>
          <p:cNvPr id="4" name="Dian numeron paikkamerkki 3"/>
          <p:cNvSpPr>
            <a:spLocks noGrp="1"/>
          </p:cNvSpPr>
          <p:nvPr>
            <p:ph type="sldNum" sz="quarter" idx="11"/>
          </p:nvPr>
        </p:nvSpPr>
        <p:spPr/>
        <p:txBody>
          <a:bodyPr/>
          <a:lstStyle/>
          <a:p>
            <a:fld id="{8225BD60-AA0D-4DF7-808B-E50E78976280}" type="slidenum">
              <a:rPr lang="en-GB" noProof="0" smtClean="0"/>
              <a:pPr/>
              <a:t>7</a:t>
            </a:fld>
            <a:endParaRPr lang="en-GB" noProof="0"/>
          </a:p>
        </p:txBody>
      </p:sp>
      <p:sp>
        <p:nvSpPr>
          <p:cNvPr id="6" name="Sisällön paikkamerkki 2"/>
          <p:cNvSpPr txBox="1">
            <a:spLocks/>
          </p:cNvSpPr>
          <p:nvPr/>
        </p:nvSpPr>
        <p:spPr>
          <a:xfrm>
            <a:off x="704528" y="1556792"/>
            <a:ext cx="8136904" cy="4104456"/>
          </a:xfrm>
          <a:prstGeom prst="rect">
            <a:avLst/>
          </a:prstGeom>
        </p:spPr>
        <p:txBody>
          <a:bodyPr/>
          <a:lstStyle/>
          <a:p>
            <a:pPr marL="185738" marR="0" lvl="0" indent="-185738" algn="l" defTabSz="914400" rtl="0" eaLnBrk="1" fontAlgn="base" latinLnBrk="0" hangingPunct="1">
              <a:lnSpc>
                <a:spcPct val="100000"/>
              </a:lnSpc>
              <a:spcBef>
                <a:spcPct val="20000"/>
              </a:spcBef>
              <a:spcAft>
                <a:spcPct val="0"/>
              </a:spcAft>
              <a:buClr>
                <a:schemeClr val="accent2"/>
              </a:buClr>
              <a:buSzPct val="60000"/>
              <a:buFont typeface="Wingdings" pitchFamily="2" charset="2"/>
              <a:buChar char="n"/>
              <a:tabLst/>
              <a:defRPr/>
            </a:pPr>
            <a:r>
              <a:rPr kumimoji="0" lang="en-US" sz="2000" b="0" i="0" u="none" strike="noStrike" kern="0" cap="none" spc="0" normalizeH="0" baseline="0" dirty="0" smtClean="0">
                <a:ln>
                  <a:noFill/>
                </a:ln>
                <a:solidFill>
                  <a:schemeClr val="tx1"/>
                </a:solidFill>
                <a:effectLst/>
                <a:uLnTx/>
                <a:uFillTx/>
                <a:latin typeface="+mn-lt"/>
                <a:ea typeface="+mn-ea"/>
                <a:cs typeface="+mn-cs"/>
              </a:rPr>
              <a:t>IPCC GPG LULUCF provides three methodological tier levels for estimating anthropogenic greenhouse gas emissions and removals from the sector Land use, Land use change and Forestry </a:t>
            </a:r>
          </a:p>
          <a:p>
            <a:pPr marL="565150" marR="0" lvl="1" indent="-184150" algn="l" defTabSz="914400" rtl="0" eaLnBrk="1" fontAlgn="base" latinLnBrk="0" hangingPunct="1">
              <a:lnSpc>
                <a:spcPct val="100000"/>
              </a:lnSpc>
              <a:spcBef>
                <a:spcPct val="20000"/>
              </a:spcBef>
              <a:spcAft>
                <a:spcPct val="0"/>
              </a:spcAft>
              <a:buClr>
                <a:schemeClr val="accent2"/>
              </a:buClr>
              <a:buSzPct val="55000"/>
              <a:buFont typeface="Wingdings" pitchFamily="2" charset="2"/>
              <a:buChar char="l"/>
              <a:tabLst/>
              <a:defRPr/>
            </a:pPr>
            <a:r>
              <a:rPr kumimoji="0" lang="en-US" sz="2000" b="0" i="0" u="none" strike="noStrike" kern="0" cap="none" spc="0" normalizeH="0" baseline="0" dirty="0" smtClean="0">
                <a:ln>
                  <a:noFill/>
                </a:ln>
                <a:solidFill>
                  <a:schemeClr val="tx1"/>
                </a:solidFill>
                <a:effectLst/>
                <a:uLnTx/>
                <a:uFillTx/>
                <a:latin typeface="+mn-lt"/>
              </a:rPr>
              <a:t>Tier </a:t>
            </a:r>
            <a:r>
              <a:rPr kumimoji="0" lang="en-US" sz="2000" b="0" i="0" u="none" strike="noStrike" kern="0" cap="none" spc="0" normalizeH="0" baseline="0" dirty="0" smtClean="0">
                <a:ln>
                  <a:noFill/>
                </a:ln>
                <a:solidFill>
                  <a:schemeClr val="tx1"/>
                </a:solidFill>
                <a:effectLst/>
                <a:uLnTx/>
                <a:uFillTx/>
                <a:latin typeface="+mn-lt"/>
              </a:rPr>
              <a:t>1:</a:t>
            </a:r>
            <a:r>
              <a:rPr kumimoji="0" lang="en-US" sz="2000" b="0" i="0" u="none" strike="noStrike" kern="0" cap="none" spc="0" normalizeH="0" dirty="0" smtClean="0">
                <a:ln>
                  <a:noFill/>
                </a:ln>
                <a:solidFill>
                  <a:schemeClr val="tx1"/>
                </a:solidFill>
                <a:effectLst/>
                <a:uLnTx/>
                <a:uFillTx/>
                <a:latin typeface="+mn-lt"/>
              </a:rPr>
              <a:t> </a:t>
            </a:r>
            <a:r>
              <a:rPr kumimoji="0" lang="en-US" sz="2000" b="0" i="0" u="none" strike="noStrike" kern="0" cap="none" spc="0" normalizeH="0" baseline="0" dirty="0" smtClean="0">
                <a:ln>
                  <a:noFill/>
                </a:ln>
                <a:solidFill>
                  <a:schemeClr val="tx1"/>
                </a:solidFill>
                <a:effectLst/>
                <a:uLnTx/>
                <a:uFillTx/>
                <a:latin typeface="+mn-lt"/>
              </a:rPr>
              <a:t>basic </a:t>
            </a:r>
            <a:r>
              <a:rPr kumimoji="0" lang="en-US" sz="2000" b="0" i="0" u="none" strike="noStrike" kern="0" cap="none" spc="0" normalizeH="0" baseline="0" dirty="0" smtClean="0">
                <a:ln>
                  <a:noFill/>
                </a:ln>
                <a:solidFill>
                  <a:schemeClr val="tx1"/>
                </a:solidFill>
                <a:effectLst/>
                <a:uLnTx/>
                <a:uFillTx/>
                <a:latin typeface="+mn-lt"/>
              </a:rPr>
              <a:t>methods provided in GPG,  default </a:t>
            </a:r>
            <a:r>
              <a:rPr kumimoji="0" lang="en-US" sz="2000" b="0" i="0" u="none" strike="noStrike" kern="0" cap="none" spc="0" normalizeH="0" baseline="0" dirty="0" smtClean="0">
                <a:ln>
                  <a:noFill/>
                </a:ln>
                <a:solidFill>
                  <a:schemeClr val="tx1"/>
                </a:solidFill>
                <a:effectLst/>
                <a:uLnTx/>
                <a:uFillTx/>
                <a:latin typeface="+mn-lt"/>
              </a:rPr>
              <a:t>values</a:t>
            </a:r>
            <a:endParaRPr kumimoji="0" lang="en-US" sz="2000" b="0" i="0" u="none" strike="noStrike" kern="0" cap="none" spc="0" normalizeH="0" baseline="0" dirty="0" smtClean="0">
              <a:ln>
                <a:noFill/>
              </a:ln>
              <a:solidFill>
                <a:schemeClr val="tx1"/>
              </a:solidFill>
              <a:effectLst/>
              <a:uLnTx/>
              <a:uFillTx/>
              <a:latin typeface="+mn-lt"/>
            </a:endParaRPr>
          </a:p>
          <a:p>
            <a:pPr marL="565150" marR="0" lvl="1" indent="-184150" algn="l" defTabSz="914400" rtl="0" eaLnBrk="1" fontAlgn="base" latinLnBrk="0" hangingPunct="1">
              <a:lnSpc>
                <a:spcPct val="100000"/>
              </a:lnSpc>
              <a:spcBef>
                <a:spcPct val="20000"/>
              </a:spcBef>
              <a:spcAft>
                <a:spcPct val="0"/>
              </a:spcAft>
              <a:buClr>
                <a:schemeClr val="accent2"/>
              </a:buClr>
              <a:buSzPct val="55000"/>
              <a:buFont typeface="Wingdings" pitchFamily="2" charset="2"/>
              <a:buChar char="l"/>
              <a:tabLst/>
              <a:defRPr/>
            </a:pPr>
            <a:r>
              <a:rPr kumimoji="0" lang="en-US" sz="2000" b="0" i="0" u="none" strike="noStrike" kern="0" cap="none" spc="0" normalizeH="0" baseline="0" dirty="0" smtClean="0">
                <a:ln>
                  <a:noFill/>
                </a:ln>
                <a:solidFill>
                  <a:schemeClr val="tx1"/>
                </a:solidFill>
                <a:effectLst/>
                <a:uLnTx/>
                <a:uFillTx/>
                <a:latin typeface="+mn-lt"/>
              </a:rPr>
              <a:t>Tier </a:t>
            </a:r>
            <a:r>
              <a:rPr kumimoji="0" lang="en-US" sz="2000" b="0" i="0" u="none" strike="noStrike" kern="0" cap="none" spc="0" normalizeH="0" baseline="0" dirty="0" smtClean="0">
                <a:ln>
                  <a:noFill/>
                </a:ln>
                <a:solidFill>
                  <a:schemeClr val="tx1"/>
                </a:solidFill>
                <a:effectLst/>
                <a:uLnTx/>
                <a:uFillTx/>
                <a:latin typeface="+mn-lt"/>
              </a:rPr>
              <a:t>2:</a:t>
            </a:r>
            <a:r>
              <a:rPr kumimoji="0" lang="en-US" sz="2000" b="0" i="0" u="none" strike="noStrike" kern="0" cap="none" spc="0" normalizeH="0" dirty="0" smtClean="0">
                <a:ln>
                  <a:noFill/>
                </a:ln>
                <a:solidFill>
                  <a:schemeClr val="tx1"/>
                </a:solidFill>
                <a:effectLst/>
                <a:uLnTx/>
                <a:uFillTx/>
                <a:latin typeface="+mn-lt"/>
              </a:rPr>
              <a:t> </a:t>
            </a:r>
            <a:r>
              <a:rPr kumimoji="0" lang="en-US" sz="2000" b="0" i="0" u="none" strike="noStrike" kern="0" cap="none" spc="0" normalizeH="0" baseline="0" dirty="0" smtClean="0">
                <a:ln>
                  <a:noFill/>
                </a:ln>
                <a:solidFill>
                  <a:schemeClr val="tx1"/>
                </a:solidFill>
                <a:effectLst/>
                <a:uLnTx/>
                <a:uFillTx/>
                <a:latin typeface="+mn-lt"/>
              </a:rPr>
              <a:t>same </a:t>
            </a:r>
            <a:r>
              <a:rPr kumimoji="0" lang="en-US" sz="2000" b="0" i="0" u="none" strike="noStrike" kern="0" cap="none" spc="0" normalizeH="0" baseline="0" dirty="0" smtClean="0">
                <a:ln>
                  <a:noFill/>
                </a:ln>
                <a:solidFill>
                  <a:schemeClr val="tx1"/>
                </a:solidFill>
                <a:effectLst/>
                <a:uLnTx/>
                <a:uFillTx/>
                <a:latin typeface="+mn-lt"/>
              </a:rPr>
              <a:t>methods, but country specific </a:t>
            </a:r>
            <a:r>
              <a:rPr kumimoji="0" lang="en-US" sz="1800" b="0" i="0" u="none" strike="noStrike" kern="0" cap="none" spc="0" normalizeH="0" baseline="0" dirty="0" smtClean="0">
                <a:ln>
                  <a:noFill/>
                </a:ln>
                <a:solidFill>
                  <a:schemeClr val="tx1"/>
                </a:solidFill>
                <a:effectLst/>
                <a:uLnTx/>
                <a:uFillTx/>
                <a:latin typeface="+mn-lt"/>
              </a:rPr>
              <a:t>emission</a:t>
            </a:r>
            <a:r>
              <a:rPr kumimoji="0" lang="en-US" sz="2000" b="0" i="0" u="none" strike="noStrike" kern="0" cap="none" spc="0" normalizeH="0" baseline="0" dirty="0" smtClean="0">
                <a:ln>
                  <a:noFill/>
                </a:ln>
                <a:solidFill>
                  <a:schemeClr val="tx1"/>
                </a:solidFill>
                <a:effectLst/>
                <a:uLnTx/>
                <a:uFillTx/>
                <a:latin typeface="+mn-lt"/>
              </a:rPr>
              <a:t> factors and activity </a:t>
            </a:r>
            <a:r>
              <a:rPr kumimoji="0" lang="en-US" sz="2000" b="0" i="0" u="none" strike="noStrike" kern="0" cap="none" spc="0" normalizeH="0" baseline="0" dirty="0" smtClean="0">
                <a:ln>
                  <a:noFill/>
                </a:ln>
                <a:solidFill>
                  <a:schemeClr val="tx1"/>
                </a:solidFill>
                <a:effectLst/>
                <a:uLnTx/>
                <a:uFillTx/>
                <a:latin typeface="+mn-lt"/>
              </a:rPr>
              <a:t>data</a:t>
            </a:r>
            <a:endParaRPr kumimoji="0" lang="en-US" sz="2000" b="0" i="0" u="none" strike="noStrike" kern="0" cap="none" spc="0" normalizeH="0" baseline="0" dirty="0" smtClean="0">
              <a:ln>
                <a:noFill/>
              </a:ln>
              <a:solidFill>
                <a:schemeClr val="tx1"/>
              </a:solidFill>
              <a:effectLst/>
              <a:uLnTx/>
              <a:uFillTx/>
              <a:latin typeface="+mn-lt"/>
            </a:endParaRPr>
          </a:p>
          <a:p>
            <a:pPr marL="565150" marR="0" lvl="1" indent="-184150" algn="l" defTabSz="914400" rtl="0" eaLnBrk="1" fontAlgn="base" latinLnBrk="0" hangingPunct="1">
              <a:lnSpc>
                <a:spcPct val="100000"/>
              </a:lnSpc>
              <a:spcBef>
                <a:spcPct val="20000"/>
              </a:spcBef>
              <a:spcAft>
                <a:spcPct val="0"/>
              </a:spcAft>
              <a:buClr>
                <a:schemeClr val="accent2"/>
              </a:buClr>
              <a:buSzPct val="55000"/>
              <a:buFont typeface="Wingdings" pitchFamily="2" charset="2"/>
              <a:buChar char="l"/>
              <a:tabLst/>
              <a:defRPr/>
            </a:pPr>
            <a:r>
              <a:rPr kumimoji="0" lang="en-US" sz="2000" b="0" i="0" u="none" strike="noStrike" kern="0" cap="none" spc="0" normalizeH="0" baseline="0" dirty="0" smtClean="0">
                <a:ln>
                  <a:noFill/>
                </a:ln>
                <a:solidFill>
                  <a:schemeClr val="tx1"/>
                </a:solidFill>
                <a:effectLst/>
                <a:uLnTx/>
                <a:uFillTx/>
                <a:latin typeface="+mn-lt"/>
              </a:rPr>
              <a:t>Tier </a:t>
            </a:r>
            <a:r>
              <a:rPr kumimoji="0" lang="en-US" sz="2000" b="0" i="0" u="none" strike="noStrike" kern="0" cap="none" spc="0" normalizeH="0" baseline="0" dirty="0" smtClean="0">
                <a:ln>
                  <a:noFill/>
                </a:ln>
                <a:solidFill>
                  <a:schemeClr val="tx1"/>
                </a:solidFill>
                <a:effectLst/>
                <a:uLnTx/>
                <a:uFillTx/>
                <a:latin typeface="+mn-lt"/>
              </a:rPr>
              <a:t>3: </a:t>
            </a:r>
            <a:r>
              <a:rPr kumimoji="0" lang="en-US" sz="2000" b="0" i="0" u="none" strike="noStrike" kern="0" cap="none" spc="0" normalizeH="0" baseline="0" dirty="0" smtClean="0">
                <a:ln>
                  <a:noFill/>
                </a:ln>
                <a:solidFill>
                  <a:schemeClr val="tx1"/>
                </a:solidFill>
                <a:effectLst/>
                <a:uLnTx/>
                <a:uFillTx/>
                <a:latin typeface="+mn-lt"/>
              </a:rPr>
              <a:t>country specific </a:t>
            </a:r>
            <a:r>
              <a:rPr kumimoji="0" lang="en-US" sz="2000" b="0" i="0" u="none" strike="noStrike" kern="0" cap="none" spc="0" normalizeH="0" baseline="0" dirty="0" smtClean="0">
                <a:ln>
                  <a:noFill/>
                </a:ln>
                <a:solidFill>
                  <a:schemeClr val="tx1"/>
                </a:solidFill>
                <a:effectLst/>
                <a:uLnTx/>
                <a:uFillTx/>
                <a:latin typeface="+mn-lt"/>
              </a:rPr>
              <a:t>measured data</a:t>
            </a:r>
            <a:r>
              <a:rPr lang="en-US" sz="2000" kern="0" dirty="0" smtClean="0">
                <a:latin typeface="+mn-lt"/>
              </a:rPr>
              <a:t> and</a:t>
            </a:r>
            <a:r>
              <a:rPr kumimoji="0" lang="en-US" sz="2000" b="0" i="0" u="none" strike="noStrike" kern="0" cap="none" spc="0" normalizeH="0" baseline="0" dirty="0" smtClean="0">
                <a:ln>
                  <a:noFill/>
                </a:ln>
                <a:solidFill>
                  <a:schemeClr val="tx1"/>
                </a:solidFill>
                <a:effectLst/>
                <a:uLnTx/>
                <a:uFillTx/>
                <a:latin typeface="+mn-lt"/>
              </a:rPr>
              <a:t> </a:t>
            </a:r>
            <a:r>
              <a:rPr kumimoji="0" lang="en-US" sz="2000" b="0" i="0" u="none" strike="noStrike" kern="0" cap="none" spc="0" normalizeH="0" baseline="0" dirty="0" err="1" smtClean="0">
                <a:ln>
                  <a:noFill/>
                </a:ln>
                <a:solidFill>
                  <a:schemeClr val="tx1"/>
                </a:solidFill>
                <a:effectLst/>
                <a:uLnTx/>
                <a:uFillTx/>
                <a:latin typeface="+mn-lt"/>
              </a:rPr>
              <a:t>modelling</a:t>
            </a:r>
            <a:endParaRPr kumimoji="0" lang="en-US" sz="2000" b="0" i="0" u="none" strike="noStrike" kern="0" cap="none" spc="0" normalizeH="0" baseline="0" dirty="0" smtClean="0">
              <a:ln>
                <a:noFill/>
              </a:ln>
              <a:solidFill>
                <a:schemeClr val="tx1"/>
              </a:solidFill>
              <a:effectLst/>
              <a:uLnTx/>
              <a:uFillTx/>
              <a:latin typeface="+mn-lt"/>
            </a:endParaRPr>
          </a:p>
          <a:p>
            <a:pPr marL="565150" marR="0" lvl="1" indent="-184150" algn="l" defTabSz="914400" rtl="0" eaLnBrk="1" fontAlgn="base" latinLnBrk="0" hangingPunct="1">
              <a:lnSpc>
                <a:spcPct val="100000"/>
              </a:lnSpc>
              <a:spcBef>
                <a:spcPct val="20000"/>
              </a:spcBef>
              <a:spcAft>
                <a:spcPct val="0"/>
              </a:spcAft>
              <a:buClr>
                <a:schemeClr val="accent2"/>
              </a:buClr>
              <a:buSzPct val="55000"/>
              <a:buFont typeface="Wingdings" pitchFamily="2" charset="2"/>
              <a:buNone/>
              <a:tabLst/>
              <a:defRPr/>
            </a:pPr>
            <a:endParaRPr kumimoji="0" lang="en-US" sz="1800" b="0" i="1" u="none" strike="noStrike" kern="0" cap="none" spc="0" normalizeH="0" baseline="0" dirty="0" smtClean="0">
              <a:ln>
                <a:noFill/>
              </a:ln>
              <a:solidFill>
                <a:schemeClr val="tx1"/>
              </a:solidFill>
              <a:effectLst/>
              <a:uLnTx/>
              <a:uFillTx/>
              <a:latin typeface="+mn-lt"/>
            </a:endParaRPr>
          </a:p>
          <a:p>
            <a:pPr marL="565150" marR="0" lvl="1" indent="-184150" algn="l" defTabSz="914400" rtl="0" eaLnBrk="1" fontAlgn="base" latinLnBrk="0" hangingPunct="1">
              <a:lnSpc>
                <a:spcPct val="100000"/>
              </a:lnSpc>
              <a:spcBef>
                <a:spcPct val="20000"/>
              </a:spcBef>
              <a:spcAft>
                <a:spcPct val="0"/>
              </a:spcAft>
              <a:buClr>
                <a:schemeClr val="accent2"/>
              </a:buClr>
              <a:buSzPct val="55000"/>
              <a:buFont typeface="Wingdings" pitchFamily="2" charset="2"/>
              <a:buNone/>
              <a:tabLst/>
              <a:defRPr/>
            </a:pPr>
            <a:endParaRPr kumimoji="0" lang="en-US" sz="1800" b="0" i="1" u="none" strike="noStrike" kern="0" cap="none" spc="0" normalizeH="0" baseline="0" dirty="0" smtClean="0">
              <a:ln>
                <a:noFill/>
              </a:ln>
              <a:solidFill>
                <a:schemeClr val="tx1"/>
              </a:solidFill>
              <a:effectLst/>
              <a:uLnTx/>
              <a:uFillTx/>
              <a:latin typeface="+mn-lt"/>
            </a:endParaRPr>
          </a:p>
          <a:p>
            <a:pPr marL="565150" marR="0" lvl="1" indent="-184150" algn="l" defTabSz="914400" rtl="0" eaLnBrk="1" fontAlgn="base" latinLnBrk="0" hangingPunct="1">
              <a:lnSpc>
                <a:spcPct val="100000"/>
              </a:lnSpc>
              <a:spcBef>
                <a:spcPct val="20000"/>
              </a:spcBef>
              <a:spcAft>
                <a:spcPct val="0"/>
              </a:spcAft>
              <a:buClr>
                <a:schemeClr val="accent2"/>
              </a:buClr>
              <a:buSzPct val="55000"/>
              <a:buFont typeface="Wingdings" pitchFamily="2" charset="2"/>
              <a:buNone/>
              <a:tabLst/>
              <a:defRPr/>
            </a:pPr>
            <a:r>
              <a:rPr kumimoji="0" lang="en-US" sz="2000" b="0" i="1" u="none" strike="noStrike" kern="0" cap="none" spc="0" normalizeH="0" baseline="0" dirty="0" smtClean="0">
                <a:ln>
                  <a:noFill/>
                </a:ln>
                <a:solidFill>
                  <a:srgbClr val="FF0000"/>
                </a:solidFill>
                <a:effectLst/>
                <a:uLnTx/>
                <a:uFillTx/>
                <a:latin typeface="+mn-lt"/>
              </a:rPr>
              <a:t>”It is good practice to use methods that provide the highest level of certainty, while using available resources as efficiently as possible</a:t>
            </a:r>
            <a:r>
              <a:rPr kumimoji="0" lang="en-US" sz="2000" b="0" i="0" u="none" strike="noStrike" kern="0" cap="none" spc="0" normalizeH="0" baseline="0" dirty="0" smtClean="0">
                <a:ln>
                  <a:noFill/>
                </a:ln>
                <a:solidFill>
                  <a:srgbClr val="FF0000"/>
                </a:solidFill>
                <a:effectLst/>
                <a:uLnTx/>
                <a:uFillTx/>
                <a:latin typeface="+mn-lt"/>
              </a:rPr>
              <a:t>”</a:t>
            </a:r>
            <a:endParaRPr kumimoji="0" lang="en-US" sz="2000" b="0" i="0" u="none" strike="noStrike" kern="0" cap="none" spc="0" normalizeH="0" baseline="0" dirty="0">
              <a:ln>
                <a:noFill/>
              </a:ln>
              <a:solidFill>
                <a:srgbClr val="FF0000"/>
              </a:solidFill>
              <a:effectLst/>
              <a:uLnTx/>
              <a:uFillTx/>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776536" y="764704"/>
            <a:ext cx="8420100" cy="1008112"/>
          </a:xfrm>
        </p:spPr>
        <p:txBody>
          <a:bodyPr/>
          <a:lstStyle/>
          <a:p>
            <a:r>
              <a:rPr lang="en-US" sz="2400" dirty="0" smtClean="0"/>
              <a:t>Forest land</a:t>
            </a:r>
            <a:endParaRPr lang="en-US" sz="2400" dirty="0"/>
          </a:p>
        </p:txBody>
      </p:sp>
      <p:sp>
        <p:nvSpPr>
          <p:cNvPr id="3" name="Päivämäärän paikkamerkki 2"/>
          <p:cNvSpPr>
            <a:spLocks noGrp="1"/>
          </p:cNvSpPr>
          <p:nvPr>
            <p:ph type="dt" sz="half" idx="10"/>
          </p:nvPr>
        </p:nvSpPr>
        <p:spPr/>
        <p:txBody>
          <a:bodyPr/>
          <a:lstStyle/>
          <a:p>
            <a:fld id="{B993B302-6413-422F-83C5-3964D68B81C0}" type="datetime1">
              <a:rPr lang="en-GB" noProof="0" smtClean="0"/>
              <a:pPr/>
              <a:t>13/12/2011</a:t>
            </a:fld>
            <a:endParaRPr lang="en-GB" noProof="0"/>
          </a:p>
        </p:txBody>
      </p:sp>
      <p:sp>
        <p:nvSpPr>
          <p:cNvPr id="4" name="Dian numeron paikkamerkki 3"/>
          <p:cNvSpPr>
            <a:spLocks noGrp="1"/>
          </p:cNvSpPr>
          <p:nvPr>
            <p:ph type="sldNum" sz="quarter" idx="11"/>
          </p:nvPr>
        </p:nvSpPr>
        <p:spPr/>
        <p:txBody>
          <a:bodyPr/>
          <a:lstStyle/>
          <a:p>
            <a:fld id="{8225BD60-AA0D-4DF7-808B-E50E78976280}" type="slidenum">
              <a:rPr lang="en-GB" noProof="0" smtClean="0"/>
              <a:pPr/>
              <a:t>8</a:t>
            </a:fld>
            <a:endParaRPr lang="en-GB" noProof="0"/>
          </a:p>
        </p:txBody>
      </p:sp>
      <p:sp>
        <p:nvSpPr>
          <p:cNvPr id="6" name="Sisällön paikkamerkki 2"/>
          <p:cNvSpPr txBox="1">
            <a:spLocks/>
          </p:cNvSpPr>
          <p:nvPr/>
        </p:nvSpPr>
        <p:spPr>
          <a:xfrm>
            <a:off x="848544" y="1772816"/>
            <a:ext cx="7772400" cy="4176464"/>
          </a:xfrm>
          <a:prstGeom prst="rect">
            <a:avLst/>
          </a:prstGeom>
        </p:spPr>
        <p:txBody>
          <a:bodyPr/>
          <a:lstStyle/>
          <a:p>
            <a:pPr lvl="0" algn="l">
              <a:buSzPts val="1100"/>
              <a:buFont typeface="Wingdings"/>
              <a:buChar char="l"/>
            </a:pPr>
            <a:r>
              <a:rPr lang="en-US" kern="0" dirty="0" smtClean="0">
                <a:solidFill>
                  <a:srgbClr val="FF0000"/>
                </a:solidFill>
              </a:rPr>
              <a:t> </a:t>
            </a:r>
            <a:r>
              <a:rPr lang="en-US" kern="0" dirty="0" smtClean="0"/>
              <a:t>Annual C stock change from five carbon pools; biomass (above- and belowground), soil, DOM (litter and dead wood)</a:t>
            </a:r>
          </a:p>
          <a:p>
            <a:pPr lvl="0" algn="l">
              <a:buSzPts val="1100"/>
              <a:buFont typeface="Wingdings"/>
              <a:buChar char="l"/>
            </a:pPr>
            <a:r>
              <a:rPr lang="en-US" kern="0" dirty="0" smtClean="0">
                <a:solidFill>
                  <a:srgbClr val="FF0000"/>
                </a:solidFill>
                <a:latin typeface="+mn-lt"/>
              </a:rPr>
              <a:t> </a:t>
            </a:r>
            <a:r>
              <a:rPr kumimoji="0" lang="en-US" b="0" i="0" u="none" strike="noStrike" kern="0" cap="none" spc="0" normalizeH="0" baseline="0" dirty="0" smtClean="0">
                <a:ln>
                  <a:noFill/>
                </a:ln>
                <a:solidFill>
                  <a:schemeClr val="tx1"/>
                </a:solidFill>
                <a:effectLst/>
                <a:uLnTx/>
                <a:uFillTx/>
                <a:latin typeface="+mn-lt"/>
                <a:ea typeface="+mn-ea"/>
                <a:cs typeface="+mn-cs"/>
              </a:rPr>
              <a:t>Non-CO</a:t>
            </a:r>
            <a:r>
              <a:rPr kumimoji="0" lang="en-US" b="0" i="0" u="none" strike="noStrike" kern="0" cap="none" spc="0" normalizeH="0" baseline="-25000" dirty="0" smtClean="0">
                <a:ln>
                  <a:noFill/>
                </a:ln>
                <a:solidFill>
                  <a:schemeClr val="tx1"/>
                </a:solidFill>
                <a:effectLst/>
                <a:uLnTx/>
                <a:uFillTx/>
                <a:latin typeface="+mn-lt"/>
                <a:ea typeface="+mn-ea"/>
                <a:cs typeface="+mn-cs"/>
              </a:rPr>
              <a:t>2 </a:t>
            </a:r>
            <a:r>
              <a:rPr kumimoji="0" lang="en-US" b="0" i="0" u="none" strike="noStrike" kern="0" cap="none" spc="0" normalizeH="0" baseline="0" dirty="0" smtClean="0">
                <a:ln>
                  <a:noFill/>
                </a:ln>
                <a:solidFill>
                  <a:schemeClr val="tx1"/>
                </a:solidFill>
                <a:effectLst/>
                <a:uLnTx/>
                <a:uFillTx/>
                <a:latin typeface="+mn-lt"/>
                <a:ea typeface="+mn-ea"/>
                <a:cs typeface="+mn-cs"/>
              </a:rPr>
              <a:t>emissions</a:t>
            </a:r>
          </a:p>
          <a:p>
            <a:pPr lvl="0" algn="l">
              <a:buSzPts val="1100"/>
              <a:buFont typeface="Wingdings"/>
              <a:buChar char="l"/>
            </a:pPr>
            <a:r>
              <a:rPr kumimoji="0" lang="en-US" b="0" i="0" u="none" strike="noStrike" kern="0" cap="none" spc="0" normalizeH="0" baseline="0" dirty="0" smtClean="0">
                <a:ln>
                  <a:noFill/>
                </a:ln>
                <a:solidFill>
                  <a:srgbClr val="FF0000"/>
                </a:solidFill>
                <a:effectLst/>
                <a:uLnTx/>
                <a:uFillTx/>
                <a:latin typeface="+mn-lt"/>
                <a:ea typeface="+mn-ea"/>
                <a:cs typeface="+mn-cs"/>
              </a:rPr>
              <a:t> </a:t>
            </a:r>
            <a:r>
              <a:rPr kumimoji="0" lang="en-US" b="0" i="0" u="none" strike="noStrike" kern="0" cap="none" spc="0" normalizeH="0" baseline="0" dirty="0" smtClean="0">
                <a:ln>
                  <a:noFill/>
                </a:ln>
                <a:solidFill>
                  <a:schemeClr val="tx1"/>
                </a:solidFill>
                <a:effectLst/>
                <a:uLnTx/>
                <a:uFillTx/>
                <a:latin typeface="+mn-lt"/>
                <a:ea typeface="+mn-ea"/>
                <a:cs typeface="+mn-cs"/>
              </a:rPr>
              <a:t>links biomass and soil pools in higher tier levels</a:t>
            </a:r>
          </a:p>
          <a:p>
            <a:pPr algn="l">
              <a:buSzPts val="1100"/>
              <a:buFont typeface="Wingdings"/>
              <a:buChar char="l"/>
            </a:pPr>
            <a:r>
              <a:rPr lang="en-US" kern="0" dirty="0" smtClean="0">
                <a:solidFill>
                  <a:srgbClr val="FF0000"/>
                </a:solidFill>
                <a:latin typeface="+mn-lt"/>
              </a:rPr>
              <a:t> </a:t>
            </a:r>
            <a:r>
              <a:rPr lang="en-US" kern="0" dirty="0" smtClean="0">
                <a:latin typeface="+mn-lt"/>
              </a:rPr>
              <a:t>Uncertainty evaluation!</a:t>
            </a:r>
          </a:p>
          <a:p>
            <a:pPr algn="l">
              <a:buSzPts val="1100"/>
              <a:buFont typeface="Wingdings"/>
              <a:buChar char="l"/>
            </a:pPr>
            <a:endParaRPr lang="en-US" kern="0" dirty="0" smtClean="0">
              <a:latin typeface="+mn-lt"/>
            </a:endParaRPr>
          </a:p>
          <a:p>
            <a:pPr lvl="0" algn="l">
              <a:buSzPts val="1100"/>
            </a:pPr>
            <a:r>
              <a:rPr lang="en-US" u="sng" kern="0" dirty="0" smtClean="0"/>
              <a:t>Living biomass</a:t>
            </a:r>
          </a:p>
          <a:p>
            <a:pPr algn="l">
              <a:buSzPts val="1100"/>
              <a:buFont typeface="Wingdings"/>
              <a:buChar char="l"/>
            </a:pPr>
            <a:endParaRPr lang="en-US" kern="0" dirty="0" smtClean="0">
              <a:latin typeface="+mn-lt"/>
            </a:endParaRPr>
          </a:p>
          <a:p>
            <a:pPr algn="l">
              <a:buSzPts val="1100"/>
              <a:buFont typeface="Wingdings"/>
              <a:buChar char="l"/>
            </a:pPr>
            <a:r>
              <a:rPr lang="en-US" kern="0" dirty="0" smtClean="0">
                <a:solidFill>
                  <a:srgbClr val="FF0000"/>
                </a:solidFill>
              </a:rPr>
              <a:t> </a:t>
            </a:r>
            <a:r>
              <a:rPr lang="en-US" kern="0" dirty="0" smtClean="0"/>
              <a:t>Default method (Biomass C loss is subtracted from biomass C increment for the reporting year)</a:t>
            </a:r>
          </a:p>
          <a:p>
            <a:pPr lvl="0" algn="l">
              <a:buSzPts val="1100"/>
              <a:buFont typeface="Wingdings"/>
              <a:buChar char="l"/>
            </a:pPr>
            <a:r>
              <a:rPr lang="en-US" kern="0" dirty="0" smtClean="0">
                <a:solidFill>
                  <a:srgbClr val="FF0000"/>
                </a:solidFill>
              </a:rPr>
              <a:t> </a:t>
            </a:r>
            <a:r>
              <a:rPr lang="en-US" kern="0" dirty="0" smtClean="0"/>
              <a:t>Stock change method (Biomass change is the difference between two points in time divided by the number of years between the inventories) </a:t>
            </a:r>
          </a:p>
          <a:p>
            <a:pPr algn="l">
              <a:buSzPts val="1100"/>
              <a:buFont typeface="Wingdings"/>
              <a:buChar char="l"/>
            </a:pPr>
            <a:endParaRPr lang="en-US" sz="2000" kern="0" dirty="0" smtClean="0"/>
          </a:p>
          <a:p>
            <a:pPr lvl="0" algn="l">
              <a:buSzPts val="1100"/>
              <a:buFont typeface="Wingdings"/>
              <a:buChar char="l"/>
            </a:pPr>
            <a:endParaRPr kumimoji="0" lang="en-US" sz="2000" b="0" i="0" u="none" strike="noStrike" kern="0" cap="none" spc="0" normalizeH="0" baseline="0" dirty="0" smtClean="0">
              <a:ln>
                <a:noFill/>
              </a:ln>
              <a:solidFill>
                <a:schemeClr val="tx1"/>
              </a:solidFill>
              <a:effectLst/>
              <a:uLnTx/>
              <a:uFillTx/>
              <a:latin typeface="+mn-lt"/>
              <a:ea typeface="+mn-ea"/>
              <a:cs typeface="+mn-cs"/>
            </a:endParaRPr>
          </a:p>
          <a:p>
            <a:pPr marL="185738" marR="0" lvl="0" indent="-185738" algn="l" defTabSz="914400" rtl="0" eaLnBrk="1" fontAlgn="base" latinLnBrk="0" hangingPunct="1">
              <a:lnSpc>
                <a:spcPct val="100000"/>
              </a:lnSpc>
              <a:spcBef>
                <a:spcPct val="20000"/>
              </a:spcBef>
              <a:spcAft>
                <a:spcPct val="0"/>
              </a:spcAft>
              <a:buClr>
                <a:schemeClr val="accent2"/>
              </a:buClr>
              <a:buSzPct val="60000"/>
              <a:buFont typeface="Wingdings" pitchFamily="2" charset="2"/>
              <a:buNone/>
              <a:tabLst/>
              <a:defRPr/>
            </a:pPr>
            <a:endParaRPr kumimoji="0" lang="en-US" sz="2000" b="0" i="0" u="none" strike="noStrike" kern="0" cap="none" spc="0" normalizeH="0" baseline="0" dirty="0" smtClean="0">
              <a:ln>
                <a:noFill/>
              </a:ln>
              <a:solidFill>
                <a:schemeClr val="tx1"/>
              </a:solidFill>
              <a:effectLst/>
              <a:uLnTx/>
              <a:uFillTx/>
              <a:latin typeface="+mn-lt"/>
              <a:ea typeface="+mn-ea"/>
              <a:cs typeface="+mn-cs"/>
            </a:endParaRPr>
          </a:p>
          <a:p>
            <a:pPr marL="185738" marR="0" lvl="0" indent="-185738" algn="l" defTabSz="914400" rtl="0" eaLnBrk="1" fontAlgn="base" latinLnBrk="0" hangingPunct="1">
              <a:lnSpc>
                <a:spcPct val="100000"/>
              </a:lnSpc>
              <a:spcBef>
                <a:spcPct val="20000"/>
              </a:spcBef>
              <a:spcAft>
                <a:spcPct val="0"/>
              </a:spcAft>
              <a:buClr>
                <a:schemeClr val="accent2"/>
              </a:buClr>
              <a:buSzPct val="60000"/>
              <a:buFont typeface="Wingdings" pitchFamily="2" charset="2"/>
              <a:buNone/>
              <a:tabLst/>
              <a:defRPr/>
            </a:pPr>
            <a:endParaRPr kumimoji="0" lang="en-US" sz="2000" b="0" i="0" u="sng" strike="noStrike" kern="0" cap="none" spc="0" normalizeH="0" baseline="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BBBE054F-EEE9-4790-8349-593E2C59139B}" type="datetime1">
              <a:rPr lang="en-GB" noProof="0" smtClean="0"/>
              <a:pPr/>
              <a:t>13/12/2011</a:t>
            </a:fld>
            <a:endParaRPr lang="en-GB" noProof="0"/>
          </a:p>
        </p:txBody>
      </p:sp>
      <p:sp>
        <p:nvSpPr>
          <p:cNvPr id="3" name="Dian numeron paikkamerkki 2"/>
          <p:cNvSpPr>
            <a:spLocks noGrp="1"/>
          </p:cNvSpPr>
          <p:nvPr>
            <p:ph type="sldNum" sz="quarter" idx="11"/>
          </p:nvPr>
        </p:nvSpPr>
        <p:spPr/>
        <p:txBody>
          <a:bodyPr/>
          <a:lstStyle/>
          <a:p>
            <a:fld id="{A5ADFDAD-66FC-4993-B372-BD41049F39E9}" type="slidenum">
              <a:rPr lang="en-GB" noProof="0" smtClean="0"/>
              <a:pPr/>
              <a:t>9</a:t>
            </a:fld>
            <a:endParaRPr lang="en-GB" noProof="0"/>
          </a:p>
        </p:txBody>
      </p:sp>
      <p:sp>
        <p:nvSpPr>
          <p:cNvPr id="6" name="Sisällön paikkamerkki 2"/>
          <p:cNvSpPr txBox="1">
            <a:spLocks/>
          </p:cNvSpPr>
          <p:nvPr/>
        </p:nvSpPr>
        <p:spPr>
          <a:xfrm>
            <a:off x="632520" y="836712"/>
            <a:ext cx="7772400" cy="5357850"/>
          </a:xfrm>
          <a:prstGeom prst="rect">
            <a:avLst/>
          </a:prstGeom>
        </p:spPr>
        <p:txBody>
          <a:bodyPr/>
          <a:lstStyle/>
          <a:p>
            <a:pPr marL="185738" marR="0" lvl="0" indent="-185738" algn="l" defTabSz="914400" rtl="0" eaLnBrk="1" fontAlgn="base" latinLnBrk="0" hangingPunct="1">
              <a:lnSpc>
                <a:spcPct val="100000"/>
              </a:lnSpc>
              <a:spcBef>
                <a:spcPct val="20000"/>
              </a:spcBef>
              <a:spcAft>
                <a:spcPct val="0"/>
              </a:spcAft>
              <a:buClr>
                <a:schemeClr val="accent2"/>
              </a:buClr>
              <a:buSzPct val="60000"/>
              <a:buFont typeface="Wingdings" pitchFamily="2" charset="2"/>
              <a:buNone/>
              <a:tabLst/>
              <a:defRPr/>
            </a:pPr>
            <a:endParaRPr kumimoji="0" lang="en-US" sz="2000" b="0" i="0" u="none" strike="noStrike" kern="0" cap="none" spc="0" normalizeH="0" baseline="0" dirty="0" smtClean="0">
              <a:ln>
                <a:noFill/>
              </a:ln>
              <a:solidFill>
                <a:schemeClr val="tx1"/>
              </a:solidFill>
              <a:effectLst/>
              <a:uLnTx/>
              <a:uFillTx/>
              <a:latin typeface="+mn-lt"/>
              <a:ea typeface="+mn-ea"/>
              <a:cs typeface="+mn-cs"/>
            </a:endParaRPr>
          </a:p>
          <a:p>
            <a:pPr marL="185738" marR="0" lvl="0" indent="-185738" algn="l" defTabSz="914400" rtl="0" eaLnBrk="1" fontAlgn="base" latinLnBrk="0" hangingPunct="1">
              <a:lnSpc>
                <a:spcPct val="100000"/>
              </a:lnSpc>
              <a:spcBef>
                <a:spcPct val="20000"/>
              </a:spcBef>
              <a:spcAft>
                <a:spcPct val="0"/>
              </a:spcAft>
              <a:buClr>
                <a:schemeClr val="accent2"/>
              </a:buClr>
              <a:buSzPct val="60000"/>
              <a:buFont typeface="Wingdings" pitchFamily="2" charset="2"/>
              <a:buNone/>
              <a:tabLst/>
              <a:defRPr/>
            </a:pPr>
            <a:r>
              <a:rPr kumimoji="0" lang="en-US" sz="2000" b="0" i="0" u="sng" strike="noStrike" kern="0" cap="none" spc="0" normalizeH="0" baseline="0" dirty="0" smtClean="0">
                <a:ln>
                  <a:noFill/>
                </a:ln>
                <a:solidFill>
                  <a:schemeClr val="tx1"/>
                </a:solidFill>
                <a:effectLst/>
                <a:uLnTx/>
                <a:uFillTx/>
                <a:latin typeface="+mn-lt"/>
                <a:ea typeface="+mn-ea"/>
                <a:cs typeface="+mn-cs"/>
              </a:rPr>
              <a:t>Dead organic</a:t>
            </a:r>
            <a:r>
              <a:rPr kumimoji="0" lang="en-US" sz="2000" b="0" i="0" u="sng" strike="noStrike" kern="0" cap="none" spc="0" normalizeH="0" dirty="0" smtClean="0">
                <a:ln>
                  <a:noFill/>
                </a:ln>
                <a:solidFill>
                  <a:schemeClr val="tx1"/>
                </a:solidFill>
                <a:effectLst/>
                <a:uLnTx/>
                <a:uFillTx/>
                <a:latin typeface="+mn-lt"/>
                <a:ea typeface="+mn-ea"/>
                <a:cs typeface="+mn-cs"/>
              </a:rPr>
              <a:t> matter, DOM</a:t>
            </a:r>
            <a:endParaRPr kumimoji="0" lang="en-US" sz="2000" b="0" i="0" u="sng" strike="noStrike" kern="0" cap="none" spc="0" normalizeH="0" baseline="0" dirty="0" smtClean="0">
              <a:ln>
                <a:noFill/>
              </a:ln>
              <a:solidFill>
                <a:schemeClr val="tx1"/>
              </a:solidFill>
              <a:effectLst/>
              <a:uLnTx/>
              <a:uFillTx/>
              <a:latin typeface="+mn-lt"/>
              <a:ea typeface="+mn-ea"/>
              <a:cs typeface="+mn-cs"/>
            </a:endParaRPr>
          </a:p>
          <a:p>
            <a:pPr algn="l">
              <a:buSzPts val="1100"/>
            </a:pPr>
            <a:endParaRPr lang="en-US" sz="2000" dirty="0" smtClean="0">
              <a:solidFill>
                <a:srgbClr val="000000"/>
              </a:solidFill>
              <a:latin typeface="Arial"/>
            </a:endParaRPr>
          </a:p>
          <a:p>
            <a:pPr algn="l">
              <a:buSzPts val="1100"/>
              <a:buFont typeface="Wingdings"/>
              <a:buChar char="l"/>
            </a:pPr>
            <a:r>
              <a:rPr kumimoji="0" lang="en-US" b="0" i="0" u="none" strike="noStrike" kern="0" cap="none" spc="0" normalizeH="0" baseline="0" dirty="0" smtClean="0">
                <a:ln>
                  <a:noFill/>
                </a:ln>
                <a:solidFill>
                  <a:srgbClr val="FF0000"/>
                </a:solidFill>
                <a:effectLst/>
                <a:uLnTx/>
                <a:uFillTx/>
                <a:latin typeface="+mn-lt"/>
                <a:ea typeface="+mn-ea"/>
                <a:cs typeface="+mn-cs"/>
              </a:rPr>
              <a:t> </a:t>
            </a:r>
            <a:r>
              <a:rPr kumimoji="0" lang="en-US" b="0" i="0" u="none" strike="noStrike" kern="0" cap="none" spc="0" normalizeH="0" baseline="0" dirty="0" smtClean="0">
                <a:ln>
                  <a:noFill/>
                </a:ln>
                <a:solidFill>
                  <a:schemeClr val="tx1"/>
                </a:solidFill>
                <a:effectLst/>
                <a:uLnTx/>
                <a:uFillTx/>
                <a:latin typeface="+mn-lt"/>
                <a:ea typeface="+mn-ea"/>
                <a:cs typeface="+mn-cs"/>
              </a:rPr>
              <a:t>Separation of dead wood and litter</a:t>
            </a:r>
          </a:p>
          <a:p>
            <a:pPr algn="l">
              <a:buSzPts val="1100"/>
              <a:buFont typeface="Wingdings"/>
              <a:buChar char="l"/>
            </a:pPr>
            <a:endParaRPr kumimoji="0" lang="en-US" b="0" i="0" u="none" strike="noStrike" kern="0" cap="none" spc="0" normalizeH="0" baseline="0" dirty="0" smtClean="0">
              <a:ln>
                <a:noFill/>
              </a:ln>
              <a:solidFill>
                <a:schemeClr val="tx1"/>
              </a:solidFill>
              <a:effectLst/>
              <a:uLnTx/>
              <a:uFillTx/>
              <a:latin typeface="+mn-lt"/>
              <a:ea typeface="+mn-ea"/>
              <a:cs typeface="+mn-cs"/>
            </a:endParaRPr>
          </a:p>
          <a:p>
            <a:pPr algn="l">
              <a:buSzPts val="1100"/>
              <a:buFont typeface="Wingdings"/>
              <a:buChar char="l"/>
            </a:pPr>
            <a:r>
              <a:rPr kumimoji="0" lang="en-US" b="0" i="0" u="none" strike="noStrike" kern="0" cap="none" spc="0" normalizeH="0" baseline="0" dirty="0" smtClean="0">
                <a:ln>
                  <a:noFill/>
                </a:ln>
                <a:solidFill>
                  <a:srgbClr val="FF0000"/>
                </a:solidFill>
                <a:effectLst/>
                <a:uLnTx/>
                <a:uFillTx/>
                <a:latin typeface="+mn-lt"/>
                <a:ea typeface="+mn-ea"/>
                <a:cs typeface="+mn-cs"/>
              </a:rPr>
              <a:t> </a:t>
            </a:r>
            <a:r>
              <a:rPr kumimoji="0" lang="en-US" b="0" i="0" u="none" strike="noStrike" kern="0" cap="none" spc="0" normalizeH="0" baseline="0" dirty="0" smtClean="0">
                <a:ln>
                  <a:noFill/>
                </a:ln>
                <a:solidFill>
                  <a:schemeClr val="tx1"/>
                </a:solidFill>
                <a:effectLst/>
                <a:uLnTx/>
                <a:uFillTx/>
                <a:latin typeface="+mn-lt"/>
                <a:ea typeface="+mn-ea"/>
                <a:cs typeface="+mn-cs"/>
              </a:rPr>
              <a:t>Default assumption: no change on C stock</a:t>
            </a:r>
          </a:p>
          <a:p>
            <a:pPr algn="l">
              <a:buSzPts val="1100"/>
              <a:buFont typeface="Wingdings"/>
              <a:buChar char="l"/>
            </a:pPr>
            <a:endParaRPr kumimoji="0" lang="en-US" b="0" i="0" u="none" strike="noStrike" kern="0" cap="none" spc="0" normalizeH="0" baseline="0" dirty="0" smtClean="0">
              <a:ln>
                <a:noFill/>
              </a:ln>
              <a:solidFill>
                <a:schemeClr val="tx1"/>
              </a:solidFill>
              <a:effectLst/>
              <a:uLnTx/>
              <a:uFillTx/>
              <a:latin typeface="+mn-lt"/>
              <a:ea typeface="+mn-ea"/>
              <a:cs typeface="+mn-cs"/>
            </a:endParaRPr>
          </a:p>
          <a:p>
            <a:pPr algn="l">
              <a:buSzPts val="1100"/>
              <a:buFont typeface="Wingdings"/>
              <a:buChar char="l"/>
            </a:pPr>
            <a:r>
              <a:rPr kumimoji="0" lang="en-US" b="0" i="0" u="none" strike="noStrike" kern="0" cap="none" spc="0" normalizeH="0" baseline="0" dirty="0" smtClean="0">
                <a:ln>
                  <a:noFill/>
                </a:ln>
                <a:solidFill>
                  <a:srgbClr val="FF0000"/>
                </a:solidFill>
                <a:effectLst/>
                <a:uLnTx/>
                <a:uFillTx/>
                <a:latin typeface="+mn-lt"/>
                <a:ea typeface="+mn-ea"/>
                <a:cs typeface="+mn-cs"/>
              </a:rPr>
              <a:t> </a:t>
            </a:r>
            <a:r>
              <a:rPr kumimoji="0" lang="en-US" b="0" i="0" u="none" strike="noStrike" kern="0" cap="none" spc="0" normalizeH="0" baseline="0" dirty="0" smtClean="0">
                <a:ln>
                  <a:noFill/>
                </a:ln>
                <a:solidFill>
                  <a:schemeClr val="tx1"/>
                </a:solidFill>
                <a:effectLst/>
                <a:uLnTx/>
                <a:uFillTx/>
                <a:latin typeface="+mn-lt"/>
                <a:ea typeface="+mn-ea"/>
                <a:cs typeface="+mn-cs"/>
              </a:rPr>
              <a:t>Needs to be estimated when using Tier 2-3 methods</a:t>
            </a:r>
          </a:p>
          <a:p>
            <a:pPr algn="l">
              <a:buSzPts val="1100"/>
              <a:buFont typeface="Wingdings"/>
              <a:buChar char="l"/>
            </a:pPr>
            <a:endParaRPr kumimoji="0" lang="en-US" b="0" i="0" u="none" strike="noStrike" kern="0" cap="none" spc="0" normalizeH="0" baseline="0" dirty="0" smtClean="0">
              <a:ln>
                <a:noFill/>
              </a:ln>
              <a:solidFill>
                <a:schemeClr val="tx1"/>
              </a:solidFill>
              <a:effectLst/>
              <a:uLnTx/>
              <a:uFillTx/>
              <a:latin typeface="+mn-lt"/>
              <a:ea typeface="+mn-ea"/>
              <a:cs typeface="+mn-cs"/>
            </a:endParaRPr>
          </a:p>
          <a:p>
            <a:pPr algn="l">
              <a:buSzPts val="1100"/>
              <a:buFont typeface="Wingdings"/>
              <a:buChar char="l"/>
            </a:pPr>
            <a:r>
              <a:rPr kumimoji="0" lang="en-US" b="0" i="0" u="none" strike="noStrike" kern="0" cap="none" spc="0" normalizeH="0" baseline="0" dirty="0" smtClean="0">
                <a:ln>
                  <a:noFill/>
                </a:ln>
                <a:solidFill>
                  <a:srgbClr val="FF0000"/>
                </a:solidFill>
                <a:effectLst/>
                <a:uLnTx/>
                <a:uFillTx/>
                <a:latin typeface="+mn-lt"/>
                <a:ea typeface="+mn-ea"/>
                <a:cs typeface="+mn-cs"/>
              </a:rPr>
              <a:t> </a:t>
            </a:r>
            <a:r>
              <a:rPr kumimoji="0" lang="en-US" b="0" i="0" u="none" strike="noStrike" kern="0" cap="none" spc="0" normalizeH="0" baseline="0" dirty="0" smtClean="0">
                <a:ln>
                  <a:noFill/>
                </a:ln>
                <a:solidFill>
                  <a:schemeClr val="tx1"/>
                </a:solidFill>
                <a:effectLst/>
                <a:uLnTx/>
                <a:uFillTx/>
                <a:latin typeface="+mn-lt"/>
                <a:ea typeface="+mn-ea"/>
                <a:cs typeface="+mn-cs"/>
              </a:rPr>
              <a:t>methodology where transfer into and out of the C pool is estimated or  use of</a:t>
            </a:r>
            <a:r>
              <a:rPr kumimoji="0" lang="en-US" b="0" i="0" u="none" strike="noStrike" kern="0" cap="none" spc="0" normalizeH="0" dirty="0" smtClean="0">
                <a:ln>
                  <a:noFill/>
                </a:ln>
                <a:solidFill>
                  <a:schemeClr val="tx1"/>
                </a:solidFill>
                <a:effectLst/>
                <a:uLnTx/>
                <a:uFillTx/>
                <a:latin typeface="+mn-lt"/>
                <a:ea typeface="+mn-ea"/>
                <a:cs typeface="+mn-cs"/>
              </a:rPr>
              <a:t> </a:t>
            </a:r>
            <a:r>
              <a:rPr kumimoji="0" lang="en-US" b="0" i="0" u="none" strike="noStrike" kern="0" cap="none" spc="0" normalizeH="0" baseline="0" dirty="0" smtClean="0">
                <a:ln>
                  <a:noFill/>
                </a:ln>
                <a:solidFill>
                  <a:schemeClr val="tx1"/>
                </a:solidFill>
                <a:effectLst/>
                <a:uLnTx/>
                <a:uFillTx/>
                <a:latin typeface="+mn-lt"/>
                <a:ea typeface="+mn-ea"/>
                <a:cs typeface="+mn-cs"/>
              </a:rPr>
              <a:t>stock change method</a:t>
            </a:r>
            <a:endParaRPr kumimoji="0" lang="en-US" b="0" i="0" u="none" strike="noStrike" kern="0" cap="none" spc="0" normalizeH="0" baseline="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K3_englanti">
  <a:themeElements>
    <a:clrScheme name="TK">
      <a:dk1>
        <a:sysClr val="windowText" lastClr="000000"/>
      </a:dk1>
      <a:lt1>
        <a:sysClr val="window" lastClr="FFFFFF"/>
      </a:lt1>
      <a:dk2>
        <a:srgbClr val="000000"/>
      </a:dk2>
      <a:lt2>
        <a:srgbClr val="FFFFFF"/>
      </a:lt2>
      <a:accent1>
        <a:srgbClr val="1668B1"/>
      </a:accent1>
      <a:accent2>
        <a:srgbClr val="DB3334"/>
      </a:accent2>
      <a:accent3>
        <a:srgbClr val="FFDC0D"/>
      </a:accent3>
      <a:accent4>
        <a:srgbClr val="52BE42"/>
      </a:accent4>
      <a:accent5>
        <a:srgbClr val="F29C33"/>
      </a:accent5>
      <a:accent6>
        <a:srgbClr val="00A4E8"/>
      </a:accent6>
      <a:hlink>
        <a:srgbClr val="0000FF"/>
      </a:hlink>
      <a:folHlink>
        <a:srgbClr val="800080"/>
      </a:folHlink>
    </a:clrScheme>
    <a:fontScheme name="TK">
      <a:majorFont>
        <a:latin typeface="Arial"/>
        <a:ea typeface=""/>
        <a:cs typeface=""/>
      </a:majorFont>
      <a:minorFont>
        <a:latin typeface="Arial"/>
        <a:ea typeface=""/>
        <a:cs typeface=""/>
      </a:minorFont>
    </a:fontScheme>
    <a:fmtScheme name="Alkuperäine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TK3_englanti</Template>
  <TotalTime>1179</TotalTime>
  <Words>3332</Words>
  <Application>Microsoft Office PowerPoint</Application>
  <PresentationFormat>A4-paperi (210 x 297 mm)</PresentationFormat>
  <Paragraphs>317</Paragraphs>
  <Slides>23</Slides>
  <Notes>17</Notes>
  <HiddenSlides>0</HiddenSlides>
  <MMClips>0</MMClips>
  <ScaleCrop>false</ScaleCrop>
  <HeadingPairs>
    <vt:vector size="4" baseType="variant">
      <vt:variant>
        <vt:lpstr>Teema</vt:lpstr>
      </vt:variant>
      <vt:variant>
        <vt:i4>1</vt:i4>
      </vt:variant>
      <vt:variant>
        <vt:lpstr>Dian otsikot</vt:lpstr>
      </vt:variant>
      <vt:variant>
        <vt:i4>23</vt:i4>
      </vt:variant>
    </vt:vector>
  </HeadingPairs>
  <TitlesOfParts>
    <vt:vector size="24" baseType="lpstr">
      <vt:lpstr>TK3_englanti</vt:lpstr>
      <vt:lpstr>Reporting requirements of Land use, Land use change and Forestry sector under the United Nations Framework Convention on Climate Change (UNFCCC)</vt:lpstr>
      <vt:lpstr>Content</vt:lpstr>
      <vt:lpstr>Dia 3</vt:lpstr>
      <vt:lpstr>Dia 4</vt:lpstr>
      <vt:lpstr>Reporting of emissions and removals from land use, land use change and forestry-sector (LULUCF) under the UNFCCC</vt:lpstr>
      <vt:lpstr>Three approaches for representing the land areas</vt:lpstr>
      <vt:lpstr>Dia 7</vt:lpstr>
      <vt:lpstr>Forest land</vt:lpstr>
      <vt:lpstr>Dia 9</vt:lpstr>
      <vt:lpstr>Dia 10</vt:lpstr>
      <vt:lpstr>Dia 11</vt:lpstr>
      <vt:lpstr>LULUCF sector reporting in Kyoto Protocol</vt:lpstr>
      <vt:lpstr>Dia 13</vt:lpstr>
      <vt:lpstr>Dia 14</vt:lpstr>
      <vt:lpstr>Dia 15</vt:lpstr>
      <vt:lpstr>LULUCF sector reporting in Finland</vt:lpstr>
      <vt:lpstr>Dia 17</vt:lpstr>
      <vt:lpstr>LULUCF sector emissions and sinks by land use categories in Finland in 1990-2009 (emissions are positive, sinks negative)</vt:lpstr>
      <vt:lpstr>Forest land under the UNFCCC   </vt:lpstr>
      <vt:lpstr>Emissions (positive sign) and removals (negative sign) in Forest land category  in 1990-2010</vt:lpstr>
      <vt:lpstr>LULUCF KP reporting in Finland</vt:lpstr>
      <vt:lpstr>LULUCF in 2nd CP of KP</vt:lpstr>
      <vt:lpstr>Thank you!</vt:lpstr>
    </vt:vector>
  </TitlesOfParts>
  <Company>Tilastokeskus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Reporting requirements of Land use, Land use change and Forestry sector under the United Nations Framework Convention on Climate Change (UNFCCC)</dc:title>
  <dc:creator>lapvetel</dc:creator>
  <cp:lastModifiedBy>lapvetel</cp:lastModifiedBy>
  <cp:revision>153</cp:revision>
  <dcterms:created xsi:type="dcterms:W3CDTF">2011-12-07T12:15:31Z</dcterms:created>
  <dcterms:modified xsi:type="dcterms:W3CDTF">2011-12-13T18:43:24Z</dcterms:modified>
</cp:coreProperties>
</file>