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67" r:id="rId3"/>
    <p:sldId id="270" r:id="rId4"/>
    <p:sldId id="259" r:id="rId5"/>
    <p:sldId id="268" r:id="rId6"/>
    <p:sldId id="266" r:id="rId7"/>
    <p:sldId id="265" r:id="rId8"/>
    <p:sldId id="257" r:id="rId9"/>
    <p:sldId id="258" r:id="rId10"/>
    <p:sldId id="260" r:id="rId11"/>
    <p:sldId id="261" r:id="rId12"/>
    <p:sldId id="262" r:id="rId13"/>
    <p:sldId id="263" r:id="rId14"/>
    <p:sldId id="271" r:id="rId15"/>
    <p:sldId id="272" r:id="rId16"/>
  </p:sldIdLst>
  <p:sldSz cx="9144000" cy="6858000" type="screen4x3"/>
  <p:notesSz cx="6669088" cy="10050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0" autoAdjust="0"/>
  </p:normalViewPr>
  <p:slideViewPr>
    <p:cSldViewPr>
      <p:cViewPr varScale="1">
        <p:scale>
          <a:sx n="66" d="100"/>
          <a:sy n="66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12" cy="502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921" y="0"/>
            <a:ext cx="2890611" cy="502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B6484-758C-4D0C-8CA4-7ED3ED35B4FF}" type="datetimeFigureOut">
              <a:rPr lang="fi-FI" smtClean="0"/>
              <a:pPr/>
              <a:t>13.12.2011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754063"/>
            <a:ext cx="5024438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5" y="4773248"/>
            <a:ext cx="5334959" cy="4522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46495"/>
            <a:ext cx="2890612" cy="502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921" y="9546495"/>
            <a:ext cx="2890611" cy="502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DA128-13E3-425B-9BAA-E1F7A58796F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NDVI 20070608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C253C-38E2-4D4D-B1F9-5C56EA9E76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5" name="Picture 3" descr="ppt_layout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logo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8600"/>
            <a:ext cx="1066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04800"/>
            <a:ext cx="8001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23" descr="eu-flag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04800"/>
            <a:ext cx="8382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uva 24" descr="eu-flag.gi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04800"/>
            <a:ext cx="7699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3863" y="1501775"/>
            <a:ext cx="4529137" cy="2155825"/>
          </a:xfrm>
        </p:spPr>
        <p:txBody>
          <a:bodyPr wrap="square" anchor="ctr"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2750" y="3886200"/>
            <a:ext cx="454025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531813" y="6624638"/>
            <a:ext cx="2133600" cy="173037"/>
          </a:xfrm>
        </p:spPr>
        <p:txBody>
          <a:bodyPr wrap="square"/>
          <a:lstStyle>
            <a:lvl1pPr algn="l"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276D-0F06-4405-A37D-91E22D5AE2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157288"/>
            <a:ext cx="2057400" cy="539591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157288"/>
            <a:ext cx="6019800" cy="539591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BC18-A741-4564-8030-C83CEA242B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337C-9A5B-4800-B449-A9AEBE7D1A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301A0-4ED1-4B43-A376-3741027107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73250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73250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0F93-E155-4175-9A78-62B4C25CE3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165C8-DE56-412A-AA7C-363DC161E5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0A46-1B85-4284-B5B5-D2A4E9082F2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426A-0160-4AF9-AB99-30C78C59DE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410D-845D-4453-9CE0-5945079AF4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A839-A4CE-4D47-A8CB-3750F4D8FC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852488"/>
            <a:chOff x="0" y="0"/>
            <a:chExt cx="5760" cy="537"/>
          </a:xfrm>
        </p:grpSpPr>
        <p:pic>
          <p:nvPicPr>
            <p:cNvPr id="1038" name="Picture 3" descr="ppt_layout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6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4" descr="logo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0" name="Rectangle 12"/>
          <p:cNvSpPr>
            <a:spLocks noChangeArrowheads="1"/>
          </p:cNvSpPr>
          <p:nvPr userDrawn="1"/>
        </p:nvSpPr>
        <p:spPr bwMode="auto">
          <a:xfrm>
            <a:off x="3048000" y="228600"/>
            <a:ext cx="4114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i-FI">
              <a:solidFill>
                <a:schemeClr val="bg1"/>
              </a:solidFill>
              <a:cs typeface="+mn-cs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7288"/>
            <a:ext cx="82296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3250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51550" y="6624638"/>
            <a:ext cx="21336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624638"/>
            <a:ext cx="28956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24638"/>
            <a:ext cx="4921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A833DE-45F1-48F3-9E7E-EDFF76647A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95600" y="228600"/>
            <a:ext cx="1066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62400" y="304800"/>
            <a:ext cx="8001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uva 23" descr="eu-flag.gif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3600" y="304800"/>
            <a:ext cx="8382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Kuva 24" descr="eu-flag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53000" y="304800"/>
            <a:ext cx="7699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uxdata.org:808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113" y="2362200"/>
            <a:ext cx="5413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12750" y="3886200"/>
            <a:ext cx="6597650" cy="1752600"/>
          </a:xfrm>
        </p:spPr>
        <p:txBody>
          <a:bodyPr/>
          <a:lstStyle/>
          <a:p>
            <a:pPr eaLnBrk="1" hangingPunct="1"/>
            <a:r>
              <a:rPr lang="en-GB" dirty="0" smtClean="0"/>
              <a:t>Satellite data products to support climate modelling: </a:t>
            </a:r>
            <a:r>
              <a:rPr lang="en-GB" dirty="0" err="1" smtClean="0"/>
              <a:t>Phenology</a:t>
            </a:r>
            <a:r>
              <a:rPr lang="en-GB" dirty="0" smtClean="0"/>
              <a:t> &amp; Snow Cover</a:t>
            </a:r>
          </a:p>
          <a:p>
            <a:pPr eaLnBrk="1" hangingPunct="1"/>
            <a:r>
              <a:rPr lang="en-GB" sz="1800" dirty="0" smtClean="0"/>
              <a:t>Kristin Böttcher, Sari Metsämäki, Olli-Pekka Mattila, Mikko Kervinen, Mika Aurela, Saku </a:t>
            </a:r>
            <a:r>
              <a:rPr lang="en-GB" sz="1800" dirty="0" smtClean="0"/>
              <a:t>Anttila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Sodankylä</a:t>
            </a:r>
            <a:r>
              <a:rPr lang="en-GB" sz="2800" dirty="0" smtClean="0"/>
              <a:t>: Coniferous forest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828800"/>
            <a:ext cx="3505200" cy="4679950"/>
          </a:xfrm>
        </p:spPr>
        <p:txBody>
          <a:bodyPr/>
          <a:lstStyle/>
          <a:p>
            <a:r>
              <a:rPr lang="en-GB" sz="2000" dirty="0" smtClean="0"/>
              <a:t>Onset of growing season in coniferous forest coincides with decrease of fractional snow cover and beginning of spring-rise of NDVI</a:t>
            </a:r>
            <a:endParaRPr lang="en-GB" sz="2000" dirty="0"/>
          </a:p>
        </p:txBody>
      </p:sp>
      <p:pic>
        <p:nvPicPr>
          <p:cNvPr id="4" name="Picture 3" descr="sod_pheno2006_legend_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76400"/>
            <a:ext cx="5492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943600"/>
            <a:ext cx="4419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(a) Mean Snow Covered Area and interpolated profile;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(b) Snow depth measurement station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Sodankylä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(c) Mean NDVI and smoothed profile;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(d) Mean NDWI and linear interpolated profile.</a:t>
            </a:r>
            <a:endParaRPr kumimoji="0" lang="fi-FI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orsen-puomi_2010-05-07_09115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3810000"/>
            <a:ext cx="3048000" cy="2297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609600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Start of season </a:t>
            </a:r>
            <a:r>
              <a:rPr lang="fi-FI" sz="1100" dirty="0" smtClean="0"/>
              <a:t>07.05.2010</a:t>
            </a:r>
            <a:endParaRPr lang="fi-FI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Kaamanen</a:t>
            </a:r>
            <a:r>
              <a:rPr lang="en-GB" sz="2800" dirty="0" smtClean="0"/>
              <a:t>: Fen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NDWI minimum in spring corresponds to the vegetation state before greening-up </a:t>
            </a:r>
          </a:p>
          <a:p>
            <a:r>
              <a:rPr lang="en-US" sz="2000" dirty="0" smtClean="0"/>
              <a:t>actual greening-up may lag end of snow melt for a certain period (</a:t>
            </a:r>
            <a:r>
              <a:rPr lang="en-US" sz="2000" dirty="0" err="1" smtClean="0"/>
              <a:t>Delbart</a:t>
            </a:r>
            <a:r>
              <a:rPr lang="en-US" sz="2000" dirty="0" smtClean="0"/>
              <a:t> et al. 2005)</a:t>
            </a:r>
            <a:endParaRPr lang="fi-FI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5638800"/>
            <a:ext cx="4419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(a) Mean value Snow Covered Area and interpolated profile;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(b) Mean NDVI and interpolated profile;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(c) Mean NDWI and linear interpolated profile.</a:t>
            </a:r>
            <a:endParaRPr kumimoji="0" lang="fi-FI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endParaRPr kumimoji="0" lang="fi-FI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sod_pheno2010_legend_text.png"/>
          <p:cNvPicPr>
            <a:picLocks noChangeAspect="1"/>
          </p:cNvPicPr>
          <p:nvPr/>
        </p:nvPicPr>
        <p:blipFill>
          <a:blip r:embed="rId2" cstate="print"/>
          <a:srcRect l="7951"/>
          <a:stretch>
            <a:fillRect/>
          </a:stretch>
        </p:blipFill>
        <p:spPr bwMode="auto">
          <a:xfrm>
            <a:off x="606425" y="3419475"/>
            <a:ext cx="617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Delbart</a:t>
            </a:r>
            <a:r>
              <a:rPr lang="en-US" sz="1000" dirty="0" smtClean="0"/>
              <a:t>, N. et al., 2005. Determination of </a:t>
            </a:r>
            <a:r>
              <a:rPr lang="en-US" sz="1000" dirty="0" err="1" smtClean="0"/>
              <a:t>phenological</a:t>
            </a:r>
            <a:r>
              <a:rPr lang="en-US" sz="1000" dirty="0" smtClean="0"/>
              <a:t> dates in boreal regions using normalized difference water index. Remote Sensing of Environment 97, 26-38</a:t>
            </a:r>
            <a:r>
              <a:rPr lang="en-US" dirty="0" smtClean="0"/>
              <a:t>.</a:t>
            </a:r>
            <a:endParaRPr lang="fi-FI" dirty="0"/>
          </a:p>
        </p:txBody>
      </p:sp>
      <p:pic>
        <p:nvPicPr>
          <p:cNvPr id="7" name="Picture 6" descr="fi-kaa-kaaman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3582" y="3782568"/>
            <a:ext cx="2254218" cy="1551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5410200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>
                <a:hlinkClick r:id="rId4"/>
              </a:rPr>
              <a:t>http://www.fluxdata.org:8080/</a:t>
            </a:r>
            <a:endParaRPr lang="fi-FI" sz="1000" dirty="0" smtClean="0"/>
          </a:p>
          <a:p>
            <a:r>
              <a:rPr lang="fi-FI" sz="1000" dirty="0" err="1" smtClean="0"/>
              <a:t>SitePages/siteInfo.aspx?FI-Kaa</a:t>
            </a:r>
            <a:endParaRPr lang="fi-FI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747712"/>
          </a:xfrm>
        </p:spPr>
        <p:txBody>
          <a:bodyPr/>
          <a:lstStyle/>
          <a:p>
            <a:r>
              <a:rPr lang="en-GB" dirty="0" smtClean="0"/>
              <a:t>Satellite-derived start of season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Tx/>
            </a:pPr>
            <a:r>
              <a:rPr lang="en-GB" b="1" dirty="0" smtClean="0"/>
              <a:t>Comparison of satellite-derived start of growing season for evergreen coniferous sites with </a:t>
            </a:r>
            <a:r>
              <a:rPr lang="en-GB" b="1" i="1" dirty="0" smtClean="0"/>
              <a:t>in situ </a:t>
            </a:r>
            <a:r>
              <a:rPr lang="en-GB" b="1" dirty="0" smtClean="0"/>
              <a:t>dates</a:t>
            </a:r>
          </a:p>
          <a:p>
            <a:endParaRPr lang="fi-FI" dirty="0"/>
          </a:p>
        </p:txBody>
      </p:sp>
      <p:pic>
        <p:nvPicPr>
          <p:cNvPr id="4" name="Picture 11" descr="scatter_ndvistart_update_Nov2011.png"/>
          <p:cNvPicPr>
            <a:picLocks noChangeAspect="1"/>
          </p:cNvPicPr>
          <p:nvPr/>
        </p:nvPicPr>
        <p:blipFill>
          <a:blip r:embed="rId2" cstate="print"/>
          <a:srcRect r="19991"/>
          <a:stretch>
            <a:fillRect/>
          </a:stretch>
        </p:blipFill>
        <p:spPr bwMode="auto">
          <a:xfrm>
            <a:off x="685800" y="2971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catter_sca_start_update_Nov2011.png"/>
          <p:cNvPicPr>
            <a:picLocks noChangeAspect="1"/>
          </p:cNvPicPr>
          <p:nvPr/>
        </p:nvPicPr>
        <p:blipFill>
          <a:blip r:embed="rId3" cstate="print"/>
          <a:srcRect r="24391"/>
          <a:stretch>
            <a:fillRect/>
          </a:stretch>
        </p:blipFill>
        <p:spPr bwMode="auto">
          <a:xfrm>
            <a:off x="4800600" y="2971800"/>
            <a:ext cx="3600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catter_SFGS_NDVIestimate_stations.png"/>
          <p:cNvPicPr>
            <a:picLocks noChangeAspect="1"/>
          </p:cNvPicPr>
          <p:nvPr/>
        </p:nvPicPr>
        <p:blipFill>
          <a:blip r:embed="rId4" cstate="print"/>
          <a:srcRect l="83333" t="42000" r="3333" b="46001"/>
          <a:stretch>
            <a:fillRect/>
          </a:stretch>
        </p:blipFill>
        <p:spPr bwMode="auto">
          <a:xfrm>
            <a:off x="2971800" y="51054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catter_SFGS_NDVIestimate_stations.png"/>
          <p:cNvPicPr>
            <a:picLocks noChangeAspect="1"/>
          </p:cNvPicPr>
          <p:nvPr/>
        </p:nvPicPr>
        <p:blipFill>
          <a:blip r:embed="rId4" cstate="print"/>
          <a:srcRect l="83333" t="42000" r="3333" b="46001"/>
          <a:stretch>
            <a:fillRect/>
          </a:stretch>
        </p:blipFill>
        <p:spPr bwMode="auto">
          <a:xfrm>
            <a:off x="6858000" y="51054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066800" y="6477000"/>
            <a:ext cx="27719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 dirty="0" smtClean="0"/>
              <a:t>FGS: </a:t>
            </a:r>
            <a:r>
              <a:rPr lang="fi-FI" sz="1000" dirty="0" err="1" smtClean="0"/>
              <a:t>Flux</a:t>
            </a:r>
            <a:r>
              <a:rPr lang="fi-FI" sz="1000" dirty="0" smtClean="0"/>
              <a:t> </a:t>
            </a:r>
            <a:r>
              <a:rPr lang="fi-FI" sz="1000" dirty="0" err="1" smtClean="0"/>
              <a:t>Growing</a:t>
            </a:r>
            <a:r>
              <a:rPr lang="fi-FI" sz="1000" dirty="0" smtClean="0"/>
              <a:t> </a:t>
            </a:r>
            <a:r>
              <a:rPr lang="fi-FI" sz="1000" dirty="0" err="1" smtClean="0"/>
              <a:t>Season</a:t>
            </a:r>
            <a:r>
              <a:rPr lang="fi-FI" sz="1000" dirty="0" smtClean="0"/>
              <a:t>. </a:t>
            </a:r>
            <a:r>
              <a:rPr lang="fi-FI" sz="1000" dirty="0" err="1" smtClean="0"/>
              <a:t>Doy</a:t>
            </a:r>
            <a:r>
              <a:rPr lang="fi-FI" sz="1000" dirty="0"/>
              <a:t>: </a:t>
            </a:r>
            <a:r>
              <a:rPr lang="fi-FI" sz="1000" dirty="0" err="1"/>
              <a:t>day</a:t>
            </a:r>
            <a:r>
              <a:rPr lang="fi-FI" sz="1000" dirty="0"/>
              <a:t> of </a:t>
            </a:r>
            <a:r>
              <a:rPr lang="fi-FI" sz="1000" dirty="0" err="1"/>
              <a:t>year</a:t>
            </a:r>
            <a:r>
              <a:rPr lang="fi-FI" sz="1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Maps of the start of growing season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79950"/>
          </a:xfrm>
        </p:spPr>
        <p:txBody>
          <a:bodyPr/>
          <a:lstStyle/>
          <a:p>
            <a:pPr marL="342900" lvl="2" indent="-342900">
              <a:buClrTx/>
            </a:pPr>
            <a:r>
              <a:rPr lang="en-GB" sz="2000" b="1" dirty="0" smtClean="0"/>
              <a:t>Extraction of start of season based on NDVI and NDWI time-series (</a:t>
            </a:r>
            <a:r>
              <a:rPr lang="en-GB" sz="2000" b="1" dirty="0" err="1" smtClean="0"/>
              <a:t>Delbart</a:t>
            </a:r>
            <a:r>
              <a:rPr lang="en-GB" sz="2000" b="1" dirty="0" smtClean="0"/>
              <a:t> et al. 2005) for pixels with dominance of coniferous forest and wetlands </a:t>
            </a:r>
          </a:p>
          <a:p>
            <a:pPr marL="342900" lvl="2" indent="-342900">
              <a:buClrTx/>
            </a:pPr>
            <a:r>
              <a:rPr lang="en-GB" sz="2000" b="1" dirty="0" smtClean="0"/>
              <a:t>Aggregation of results for comparison with JSBACH land surface model-derived start of season</a:t>
            </a:r>
            <a:endParaRPr lang="en-GB" b="1" dirty="0" smtClean="0"/>
          </a:p>
          <a:p>
            <a:endParaRPr lang="fi-FI" dirty="0"/>
          </a:p>
        </p:txBody>
      </p:sp>
      <p:pic>
        <p:nvPicPr>
          <p:cNvPr id="4" name="Picture 5" descr="snowcarbo_startofseason_greenup_conf_2004"/>
          <p:cNvPicPr>
            <a:picLocks noChangeAspect="1" noChangeArrowheads="1"/>
          </p:cNvPicPr>
          <p:nvPr/>
        </p:nvPicPr>
        <p:blipFill>
          <a:blip r:embed="rId2" cstate="print"/>
          <a:srcRect t="3216"/>
          <a:stretch>
            <a:fillRect/>
          </a:stretch>
        </p:blipFill>
        <p:spPr bwMode="auto">
          <a:xfrm>
            <a:off x="533400" y="3200400"/>
            <a:ext cx="287884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nowcarbo_wetland_greenup2004_v3"/>
          <p:cNvPicPr>
            <a:picLocks noChangeAspect="1" noChangeArrowheads="1"/>
          </p:cNvPicPr>
          <p:nvPr/>
        </p:nvPicPr>
        <p:blipFill>
          <a:blip r:embed="rId3" cstate="print"/>
          <a:srcRect t="3216"/>
          <a:stretch>
            <a:fillRect/>
          </a:stretch>
        </p:blipFill>
        <p:spPr bwMode="auto">
          <a:xfrm>
            <a:off x="3352800" y="3200400"/>
            <a:ext cx="287884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4109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Delbart</a:t>
            </a:r>
            <a:r>
              <a:rPr lang="en-US" sz="1000" dirty="0" smtClean="0"/>
              <a:t>, N. et al., 2005. Determination of </a:t>
            </a:r>
            <a:r>
              <a:rPr lang="en-US" sz="1000" dirty="0" err="1" smtClean="0"/>
              <a:t>phenological</a:t>
            </a:r>
            <a:r>
              <a:rPr lang="en-US" sz="1000" dirty="0" smtClean="0"/>
              <a:t> dates in boreal regions using normalized difference water index. Remote Sensing of Environment 97, 26-38</a:t>
            </a:r>
            <a:r>
              <a:rPr lang="en-US" dirty="0" smtClean="0"/>
              <a:t>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Summary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sz="2000" dirty="0" smtClean="0"/>
              <a:t>Harmonized MODIS time-series for describing the annual cycle of vegetation and the evolution of snow cover during the melting period for comparison with model output</a:t>
            </a:r>
          </a:p>
          <a:p>
            <a:pPr>
              <a:buFont typeface="Arial" charset="0"/>
              <a:buChar char="•"/>
            </a:pPr>
            <a:endParaRPr lang="en-GB" sz="2000" dirty="0" smtClean="0"/>
          </a:p>
          <a:p>
            <a:pPr>
              <a:buFont typeface="Arial" charset="0"/>
              <a:buChar char="•"/>
            </a:pPr>
            <a:r>
              <a:rPr lang="en-GB" sz="2000" dirty="0" smtClean="0"/>
              <a:t>Comparison of observed and modelled snow cover indicate delayed melting in the model</a:t>
            </a:r>
          </a:p>
          <a:p>
            <a:pPr>
              <a:buFont typeface="Arial" charset="0"/>
              <a:buChar char="•"/>
            </a:pPr>
            <a:endParaRPr lang="en-GB" sz="2000" dirty="0" smtClean="0"/>
          </a:p>
          <a:p>
            <a:pPr>
              <a:buFont typeface="Arial" charset="0"/>
              <a:buChar char="•"/>
            </a:pPr>
            <a:r>
              <a:rPr lang="en-GB" sz="2000" dirty="0" smtClean="0"/>
              <a:t>Proxy indicator for the start of season of evergreen coniferous trees from MODIS time-series</a:t>
            </a:r>
          </a:p>
          <a:p>
            <a:pPr>
              <a:buFont typeface="Arial" charset="0"/>
              <a:buChar char="•"/>
            </a:pPr>
            <a:endParaRPr lang="en-GB" sz="2000" dirty="0" smtClean="0"/>
          </a:p>
          <a:p>
            <a:pPr>
              <a:buFont typeface="Arial" charset="0"/>
              <a:buChar char="•"/>
            </a:pPr>
            <a:r>
              <a:rPr lang="en-GB" sz="2000" dirty="0" smtClean="0"/>
              <a:t>Different method needs to be applied for deciduous species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Outlook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Comparison of satellite-derived and modelled start of season</a:t>
            </a:r>
          </a:p>
          <a:p>
            <a:endParaRPr lang="en-GB" sz="2000" dirty="0" smtClean="0"/>
          </a:p>
          <a:p>
            <a:r>
              <a:rPr lang="en-GB" sz="2000" dirty="0" smtClean="0"/>
              <a:t>Length of season estimate from satellite time-series</a:t>
            </a:r>
          </a:p>
          <a:p>
            <a:endParaRPr lang="en-GB" sz="2000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Content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&amp; objectives</a:t>
            </a:r>
            <a:endParaRPr lang="en-GB" dirty="0" smtClean="0"/>
          </a:p>
          <a:p>
            <a:r>
              <a:rPr lang="en-GB" dirty="0" smtClean="0"/>
              <a:t>Satellite time-series </a:t>
            </a:r>
          </a:p>
          <a:p>
            <a:pPr lvl="1"/>
            <a:r>
              <a:rPr lang="en-GB" dirty="0" smtClean="0"/>
              <a:t>Vegetation indices</a:t>
            </a:r>
          </a:p>
          <a:p>
            <a:pPr lvl="1"/>
            <a:r>
              <a:rPr lang="en-GB" dirty="0" smtClean="0"/>
              <a:t>Snow cover</a:t>
            </a:r>
          </a:p>
          <a:p>
            <a:r>
              <a:rPr lang="en-GB" dirty="0" smtClean="0"/>
              <a:t>Extraction of start of season from satellite time-series</a:t>
            </a:r>
          </a:p>
          <a:p>
            <a:pPr lvl="1"/>
            <a:r>
              <a:rPr lang="en-GB" i="1" dirty="0" smtClean="0"/>
              <a:t>In situ </a:t>
            </a:r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Comparison of satellite-derived indicators with </a:t>
            </a:r>
            <a:r>
              <a:rPr lang="en-GB" i="1" dirty="0" smtClean="0"/>
              <a:t>in situ </a:t>
            </a:r>
            <a:r>
              <a:rPr lang="en-GB" dirty="0" smtClean="0"/>
              <a:t>dates</a:t>
            </a:r>
          </a:p>
          <a:p>
            <a:pPr lvl="1"/>
            <a:r>
              <a:rPr lang="en-GB" dirty="0" smtClean="0"/>
              <a:t>Maps for the start of season in Finland</a:t>
            </a:r>
          </a:p>
          <a:p>
            <a:pPr marL="342900" lvl="1" indent="-342900"/>
            <a:r>
              <a:rPr lang="en-GB" b="1" dirty="0" smtClean="0">
                <a:ea typeface="+mn-ea"/>
                <a:cs typeface="+mn-cs"/>
              </a:rPr>
              <a:t>Summary &amp; Outlook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Introduction &amp; objectives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Sparse observation network for validation of model results</a:t>
            </a:r>
          </a:p>
          <a:p>
            <a:endParaRPr lang="en-GB" sz="2000" dirty="0" smtClean="0"/>
          </a:p>
          <a:p>
            <a:r>
              <a:rPr lang="en-GB" sz="2000" dirty="0" smtClean="0"/>
              <a:t>Need to generalize information provided by </a:t>
            </a:r>
            <a:r>
              <a:rPr lang="en-GB" sz="2000" i="1" dirty="0" smtClean="0"/>
              <a:t>in situ </a:t>
            </a:r>
            <a:r>
              <a:rPr lang="en-GB" sz="2000" dirty="0" smtClean="0"/>
              <a:t>sites</a:t>
            </a:r>
          </a:p>
          <a:p>
            <a:endParaRPr lang="en-GB" sz="2000" dirty="0" smtClean="0"/>
          </a:p>
          <a:p>
            <a:pPr>
              <a:buFont typeface="Arial" charset="0"/>
              <a:buChar char="•"/>
            </a:pPr>
            <a:r>
              <a:rPr lang="en-GB" sz="2000" dirty="0" smtClean="0"/>
              <a:t>Provide time-series of vegetation indices and snow cover for the evaluation of the performance of JSBACH model in the spatial domain</a:t>
            </a:r>
          </a:p>
          <a:p>
            <a:pPr>
              <a:buFont typeface="Arial" charset="0"/>
              <a:buChar char="•"/>
            </a:pPr>
            <a:endParaRPr lang="en-GB" sz="2000" dirty="0" smtClean="0"/>
          </a:p>
          <a:p>
            <a:pPr>
              <a:buFont typeface="Arial" charset="0"/>
              <a:buChar char="•"/>
            </a:pPr>
            <a:r>
              <a:rPr lang="en-GB" sz="2000" dirty="0" smtClean="0"/>
              <a:t>Assessment of snow-related variables of JSBACH: comparison of model output and remote sensing data</a:t>
            </a:r>
          </a:p>
          <a:p>
            <a:pPr>
              <a:buFont typeface="Arial" charset="0"/>
              <a:buChar char="•"/>
            </a:pPr>
            <a:endParaRPr lang="en-GB" sz="2000" dirty="0" smtClean="0"/>
          </a:p>
          <a:p>
            <a:pPr>
              <a:buFont typeface="Arial" charset="0"/>
              <a:buChar char="•"/>
            </a:pPr>
            <a:r>
              <a:rPr lang="en-GB" sz="2000" dirty="0" smtClean="0"/>
              <a:t>Definition of proxy indicators for ecosystem functioning (e.g. start of growing season) from remote sensing data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Satellite time-series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Daily time-series of satellite-indices derived from  Terra/ Moderate Resolution Imaging Spectrometer (MODIS) 2001-2010</a:t>
            </a:r>
          </a:p>
          <a:p>
            <a:pPr lvl="1"/>
            <a:r>
              <a:rPr lang="en-GB" sz="2000" dirty="0" smtClean="0"/>
              <a:t>Normalized Difference Vegetation Index (NDVI), 250 m</a:t>
            </a:r>
          </a:p>
          <a:p>
            <a:pPr lvl="1"/>
            <a:r>
              <a:rPr lang="en-GB" sz="2000" dirty="0" smtClean="0"/>
              <a:t>Normalized Difference Water Index (NDWI), 500 m</a:t>
            </a:r>
          </a:p>
          <a:p>
            <a:pPr lvl="1"/>
            <a:r>
              <a:rPr lang="en-GB" sz="2000" dirty="0" smtClean="0"/>
              <a:t>Snow Covered Area (SCA), 500 m</a:t>
            </a:r>
            <a:endParaRPr lang="en-GB" sz="2000" dirty="0"/>
          </a:p>
        </p:txBody>
      </p:sp>
      <p:sp>
        <p:nvSpPr>
          <p:cNvPr id="4" name="Vuokaaviosymboli: Useita dokumentteja 5"/>
          <p:cNvSpPr/>
          <p:nvPr/>
        </p:nvSpPr>
        <p:spPr>
          <a:xfrm>
            <a:off x="4667250" y="4011612"/>
            <a:ext cx="1511300" cy="631825"/>
          </a:xfrm>
          <a:prstGeom prst="flowChartMultidocumen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/>
              <a:t>Snow cover and vegetation estimates</a:t>
            </a:r>
            <a:endParaRPr lang="en-GB" sz="1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55900"/>
            <a:ext cx="3868421" cy="16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Vuokaaviosymboli: Ennalta määrätty käsittely 8"/>
          <p:cNvSpPr/>
          <p:nvPr/>
        </p:nvSpPr>
        <p:spPr>
          <a:xfrm>
            <a:off x="4594225" y="4911725"/>
            <a:ext cx="1441450" cy="684212"/>
          </a:xfrm>
          <a:prstGeom prst="flowChartPredefinedProcess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/>
              <a:t>Extraction of time-series</a:t>
            </a:r>
            <a:endParaRPr lang="en-GB" sz="1000" dirty="0"/>
          </a:p>
        </p:txBody>
      </p:sp>
      <p:cxnSp>
        <p:nvCxnSpPr>
          <p:cNvPr id="7" name="Suora nuoliyhdysviiva 13"/>
          <p:cNvCxnSpPr>
            <a:endCxn id="4" idx="1"/>
          </p:cNvCxnSpPr>
          <p:nvPr/>
        </p:nvCxnSpPr>
        <p:spPr>
          <a:xfrm flipV="1">
            <a:off x="1570038" y="4327525"/>
            <a:ext cx="3097212" cy="1587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uora nuoliyhdysviiva 15"/>
          <p:cNvCxnSpPr>
            <a:stCxn id="4" idx="2"/>
            <a:endCxn id="6" idx="0"/>
          </p:cNvCxnSpPr>
          <p:nvPr/>
        </p:nvCxnSpPr>
        <p:spPr>
          <a:xfrm rot="5400000">
            <a:off x="5170488" y="4764087"/>
            <a:ext cx="292100" cy="317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Vuokaaviosymboli: Ennalta määrätty käsittely 7"/>
          <p:cNvSpPr/>
          <p:nvPr/>
        </p:nvSpPr>
        <p:spPr>
          <a:xfrm>
            <a:off x="2651125" y="4046537"/>
            <a:ext cx="1366838" cy="541338"/>
          </a:xfrm>
          <a:prstGeom prst="flowChartPredefinedProcess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/>
              <a:t>Pre-processing,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/>
              <a:t>Cloud masking</a:t>
            </a:r>
            <a:endParaRPr lang="en-GB" sz="1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503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Vuokaaviosymboli: Useita dokumentteja 4"/>
          <p:cNvSpPr/>
          <p:nvPr/>
        </p:nvSpPr>
        <p:spPr>
          <a:xfrm>
            <a:off x="1603375" y="4011612"/>
            <a:ext cx="614363" cy="631825"/>
          </a:xfrm>
          <a:prstGeom prst="flowChartMultidocumen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/>
              <a:t>Sat.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/>
              <a:t>Data</a:t>
            </a:r>
            <a:endParaRPr lang="en-GB" sz="1000" dirty="0"/>
          </a:p>
        </p:txBody>
      </p:sp>
      <p:sp>
        <p:nvSpPr>
          <p:cNvPr id="12" name="Tekstikehys 75"/>
          <p:cNvSpPr txBox="1">
            <a:spLocks noChangeArrowheads="1"/>
          </p:cNvSpPr>
          <p:nvPr/>
        </p:nvSpPr>
        <p:spPr bwMode="auto">
          <a:xfrm>
            <a:off x="1587500" y="4876800"/>
            <a:ext cx="17540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smtClean="0">
                <a:latin typeface="Calibri" pitchFamily="34" charset="0"/>
              </a:rPr>
              <a:t>Time-series for different years</a:t>
            </a:r>
            <a:endParaRPr lang="en-GB" sz="1000" dirty="0">
              <a:latin typeface="Calibri" pitchFamily="34" charset="0"/>
            </a:endParaRPr>
          </a:p>
        </p:txBody>
      </p:sp>
      <p:cxnSp>
        <p:nvCxnSpPr>
          <p:cNvPr id="13" name="Suora nuoliyhdysviiva 109"/>
          <p:cNvCxnSpPr>
            <a:stCxn id="6" idx="1"/>
          </p:cNvCxnSpPr>
          <p:nvPr/>
        </p:nvCxnSpPr>
        <p:spPr>
          <a:xfrm flipH="1">
            <a:off x="4191000" y="5253831"/>
            <a:ext cx="403225" cy="396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Suorakulmio 74"/>
          <p:cNvSpPr/>
          <p:nvPr/>
        </p:nvSpPr>
        <p:spPr>
          <a:xfrm>
            <a:off x="762000" y="4876800"/>
            <a:ext cx="3429000" cy="18288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8" name="Suorakulmio 71"/>
          <p:cNvSpPr/>
          <p:nvPr/>
        </p:nvSpPr>
        <p:spPr>
          <a:xfrm>
            <a:off x="6400800" y="4038600"/>
            <a:ext cx="2663825" cy="24479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19" name="Suora nuoliyhdysviiva 109"/>
          <p:cNvCxnSpPr>
            <a:stCxn id="18" idx="1"/>
            <a:endCxn id="6" idx="3"/>
          </p:cNvCxnSpPr>
          <p:nvPr/>
        </p:nvCxnSpPr>
        <p:spPr>
          <a:xfrm flipH="1" flipV="1">
            <a:off x="6035675" y="5253831"/>
            <a:ext cx="365125" cy="8732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kstikehys 72"/>
          <p:cNvSpPr txBox="1">
            <a:spLocks noChangeArrowheads="1"/>
          </p:cNvSpPr>
          <p:nvPr/>
        </p:nvSpPr>
        <p:spPr bwMode="auto">
          <a:xfrm>
            <a:off x="6553200" y="4038600"/>
            <a:ext cx="2376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 smtClean="0">
                <a:latin typeface="Calibri" pitchFamily="34" charset="0"/>
              </a:rPr>
              <a:t>Pixel-based land use information</a:t>
            </a:r>
            <a:endParaRPr lang="en-GB" sz="1000" dirty="0">
              <a:latin typeface="Calibri" pitchFamily="34" charset="0"/>
            </a:endParaRPr>
          </a:p>
        </p:txBody>
      </p:sp>
      <p:pic>
        <p:nvPicPr>
          <p:cNvPr id="21" name="Picture 20" descr="Frac_image.png"/>
          <p:cNvPicPr>
            <a:picLocks noChangeAspect="1"/>
          </p:cNvPicPr>
          <p:nvPr/>
        </p:nvPicPr>
        <p:blipFill>
          <a:blip r:embed="rId4" cstate="print"/>
          <a:srcRect b="10769"/>
          <a:stretch>
            <a:fillRect/>
          </a:stretch>
        </p:blipFill>
        <p:spPr>
          <a:xfrm>
            <a:off x="6477000" y="4267200"/>
            <a:ext cx="2476500" cy="2209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00800" y="64886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Fraction of coniferous forest (green),</a:t>
            </a:r>
          </a:p>
          <a:p>
            <a:r>
              <a:rPr lang="en-GB" sz="900" dirty="0" smtClean="0"/>
              <a:t>broadleaf deciduous forest (red), open bogs (blue)</a:t>
            </a:r>
            <a:endParaRPr lang="en-GB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SnowCarbo\Archive\AdditionalProducts\MODIS\Quicklooks\2007\06\Modis_HKM_07jun08_1002_EV_500_RefSB_toa_rec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41463"/>
            <a:ext cx="6769100" cy="4630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\\fs-SatData\Projects\SnowCarbo\Archive\Products\MODIS\Finland\daily\NDVI\2007\geotiff\Modis_QKM_07Jun08_EV_250_RefSB_toa_rect_ndvi_fin_composite_max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" y="3491865"/>
            <a:ext cx="3213735" cy="3213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Tekstikehys 6"/>
          <p:cNvSpPr txBox="1">
            <a:spLocks noChangeArrowheads="1"/>
          </p:cNvSpPr>
          <p:nvPr/>
        </p:nvSpPr>
        <p:spPr bwMode="auto">
          <a:xfrm>
            <a:off x="2051050" y="952500"/>
            <a:ext cx="4525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NDVI-Product (left) and NDWI-Product (right) </a:t>
            </a:r>
          </a:p>
          <a:p>
            <a:pPr algn="ctr"/>
            <a:r>
              <a:rPr lang="en-US" dirty="0">
                <a:latin typeface="Calibri" pitchFamily="34" charset="0"/>
              </a:rPr>
              <a:t>2007-06-08</a:t>
            </a:r>
          </a:p>
        </p:txBody>
      </p:sp>
      <p:pic>
        <p:nvPicPr>
          <p:cNvPr id="1028" name="Picture 4" descr="\\fs-SatData\Projects\SnowCarbo\Archive\Products\MODIS\Finland\daily\NDWI\2007\geotiff\Modis_QKM_07Jun08_EV_250_RefSB_toa_rect_ndwi_fin_composite_max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8265" y="3491865"/>
            <a:ext cx="3213735" cy="3213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Snow Covered Area product for spring 2011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pSp>
        <p:nvGrpSpPr>
          <p:cNvPr id="4" name="Group 3"/>
          <p:cNvGrpSpPr/>
          <p:nvPr/>
        </p:nvGrpSpPr>
        <p:grpSpPr>
          <a:xfrm>
            <a:off x="323528" y="1676400"/>
            <a:ext cx="5997467" cy="4724400"/>
            <a:chOff x="323528" y="576809"/>
            <a:chExt cx="5997467" cy="4724400"/>
          </a:xfrm>
        </p:grpSpPr>
        <p:grpSp>
          <p:nvGrpSpPr>
            <p:cNvPr id="7" name="Ryhmä 25"/>
            <p:cNvGrpSpPr/>
            <p:nvPr/>
          </p:nvGrpSpPr>
          <p:grpSpPr>
            <a:xfrm>
              <a:off x="1524000" y="604610"/>
              <a:ext cx="1153441" cy="2320333"/>
              <a:chOff x="875928" y="172562"/>
              <a:chExt cx="1153441" cy="2320333"/>
            </a:xfrm>
          </p:grpSpPr>
          <p:pic>
            <p:nvPicPr>
              <p:cNvPr id="41" name="Kuva 5" descr="SCA_Modis_hkm_11apr10_0902_500m_fi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9974" y="404664"/>
                <a:ext cx="1139395" cy="2088231"/>
              </a:xfrm>
              <a:prstGeom prst="rect">
                <a:avLst/>
              </a:prstGeom>
            </p:spPr>
          </p:pic>
          <p:sp>
            <p:nvSpPr>
              <p:cNvPr id="42" name="Tekstikehys 8"/>
              <p:cNvSpPr txBox="1"/>
              <p:nvPr/>
            </p:nvSpPr>
            <p:spPr>
              <a:xfrm>
                <a:off x="875928" y="172562"/>
                <a:ext cx="9030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10.4.2011</a:t>
                </a:r>
              </a:p>
            </p:txBody>
          </p:sp>
        </p:grpSp>
        <p:grpSp>
          <p:nvGrpSpPr>
            <p:cNvPr id="8" name="Ryhmä 27"/>
            <p:cNvGrpSpPr/>
            <p:nvPr/>
          </p:nvGrpSpPr>
          <p:grpSpPr>
            <a:xfrm>
              <a:off x="2752564" y="576809"/>
              <a:ext cx="1139396" cy="2348136"/>
              <a:chOff x="2824572" y="144761"/>
              <a:chExt cx="1139396" cy="2348136"/>
            </a:xfrm>
          </p:grpSpPr>
          <p:pic>
            <p:nvPicPr>
              <p:cNvPr id="39" name="Kuva 10" descr="SCA_Modis_hkm_11apr16_1003_500m_fi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24572" y="404664"/>
                <a:ext cx="1139396" cy="2088233"/>
              </a:xfrm>
              <a:prstGeom prst="rect">
                <a:avLst/>
              </a:prstGeom>
            </p:spPr>
          </p:pic>
          <p:sp>
            <p:nvSpPr>
              <p:cNvPr id="40" name="Tekstikehys 11"/>
              <p:cNvSpPr txBox="1"/>
              <p:nvPr/>
            </p:nvSpPr>
            <p:spPr>
              <a:xfrm>
                <a:off x="2826590" y="144761"/>
                <a:ext cx="9030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16.4.2011</a:t>
                </a:r>
              </a:p>
            </p:txBody>
          </p:sp>
        </p:grpSp>
        <p:grpSp>
          <p:nvGrpSpPr>
            <p:cNvPr id="9" name="Ryhmä 28"/>
            <p:cNvGrpSpPr/>
            <p:nvPr/>
          </p:nvGrpSpPr>
          <p:grpSpPr>
            <a:xfrm>
              <a:off x="3962400" y="576809"/>
              <a:ext cx="1144078" cy="2348135"/>
              <a:chOff x="4394448" y="144761"/>
              <a:chExt cx="1144078" cy="2348135"/>
            </a:xfrm>
          </p:grpSpPr>
          <p:pic>
            <p:nvPicPr>
              <p:cNvPr id="37" name="Kuva 12" descr="SCA_Modis_hkm_11apr17_0908_500m_fi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99131" y="404664"/>
                <a:ext cx="1139395" cy="2088232"/>
              </a:xfrm>
              <a:prstGeom prst="rect">
                <a:avLst/>
              </a:prstGeom>
            </p:spPr>
          </p:pic>
          <p:sp>
            <p:nvSpPr>
              <p:cNvPr id="38" name="Tekstikehys 13"/>
              <p:cNvSpPr txBox="1"/>
              <p:nvPr/>
            </p:nvSpPr>
            <p:spPr>
              <a:xfrm>
                <a:off x="4394448" y="144761"/>
                <a:ext cx="9030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17.4.2011</a:t>
                </a:r>
              </a:p>
            </p:txBody>
          </p:sp>
        </p:grpSp>
        <p:grpSp>
          <p:nvGrpSpPr>
            <p:cNvPr id="10" name="Ryhmä 29"/>
            <p:cNvGrpSpPr/>
            <p:nvPr/>
          </p:nvGrpSpPr>
          <p:grpSpPr>
            <a:xfrm>
              <a:off x="5181600" y="576809"/>
              <a:ext cx="1139394" cy="2348135"/>
              <a:chOff x="-1947193" y="3385121"/>
              <a:chExt cx="1139394" cy="2348135"/>
            </a:xfrm>
          </p:grpSpPr>
          <p:pic>
            <p:nvPicPr>
              <p:cNvPr id="35" name="Kuva 14" descr="SCA_Modis_hkm_11apr19_0856-1034_500m_fin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-1947193" y="3645024"/>
                <a:ext cx="1139394" cy="2088232"/>
              </a:xfrm>
              <a:prstGeom prst="rect">
                <a:avLst/>
              </a:prstGeom>
            </p:spPr>
          </p:pic>
          <p:sp>
            <p:nvSpPr>
              <p:cNvPr id="36" name="Tekstikehys 15"/>
              <p:cNvSpPr txBox="1"/>
              <p:nvPr/>
            </p:nvSpPr>
            <p:spPr>
              <a:xfrm>
                <a:off x="-1947193" y="3385121"/>
                <a:ext cx="9030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19.4.2011</a:t>
                </a:r>
              </a:p>
            </p:txBody>
          </p:sp>
        </p:grpSp>
        <p:grpSp>
          <p:nvGrpSpPr>
            <p:cNvPr id="11" name="Ryhmä 30"/>
            <p:cNvGrpSpPr/>
            <p:nvPr/>
          </p:nvGrpSpPr>
          <p:grpSpPr>
            <a:xfrm>
              <a:off x="323528" y="2939009"/>
              <a:ext cx="1139396" cy="2362200"/>
              <a:chOff x="2123727" y="3371057"/>
              <a:chExt cx="1139396" cy="2362200"/>
            </a:xfrm>
          </p:grpSpPr>
          <p:pic>
            <p:nvPicPr>
              <p:cNvPr id="33" name="Kuva 16" descr="SCA_Modis_hkm_11apr23_1009_500m_fi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23727" y="3645024"/>
                <a:ext cx="1139396" cy="2088233"/>
              </a:xfrm>
              <a:prstGeom prst="rect">
                <a:avLst/>
              </a:prstGeom>
            </p:spPr>
          </p:pic>
          <p:sp>
            <p:nvSpPr>
              <p:cNvPr id="34" name="Tekstikehys 17"/>
              <p:cNvSpPr txBox="1"/>
              <p:nvPr/>
            </p:nvSpPr>
            <p:spPr>
              <a:xfrm>
                <a:off x="2123728" y="3371057"/>
                <a:ext cx="9030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23.4.2011</a:t>
                </a:r>
              </a:p>
            </p:txBody>
          </p:sp>
        </p:grpSp>
        <p:grpSp>
          <p:nvGrpSpPr>
            <p:cNvPr id="12" name="Ryhmä 31"/>
            <p:cNvGrpSpPr/>
            <p:nvPr/>
          </p:nvGrpSpPr>
          <p:grpSpPr>
            <a:xfrm>
              <a:off x="1538046" y="2939009"/>
              <a:ext cx="1139396" cy="2362200"/>
              <a:chOff x="3698285" y="3371057"/>
              <a:chExt cx="1139396" cy="2362200"/>
            </a:xfrm>
          </p:grpSpPr>
          <p:pic>
            <p:nvPicPr>
              <p:cNvPr id="31" name="Kuva 18" descr="SCA_Modis_hkm_11apr24_0914_500m_fin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98285" y="3645024"/>
                <a:ext cx="1139396" cy="2088233"/>
              </a:xfrm>
              <a:prstGeom prst="rect">
                <a:avLst/>
              </a:prstGeom>
            </p:spPr>
          </p:pic>
          <p:sp>
            <p:nvSpPr>
              <p:cNvPr id="32" name="Tekstikehys 19"/>
              <p:cNvSpPr txBox="1"/>
              <p:nvPr/>
            </p:nvSpPr>
            <p:spPr>
              <a:xfrm>
                <a:off x="3707904" y="3371057"/>
                <a:ext cx="9030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24.4.2011</a:t>
                </a:r>
              </a:p>
            </p:txBody>
          </p:sp>
        </p:grpSp>
        <p:grpSp>
          <p:nvGrpSpPr>
            <p:cNvPr id="14" name="Ryhmä 35"/>
            <p:cNvGrpSpPr/>
            <p:nvPr/>
          </p:nvGrpSpPr>
          <p:grpSpPr>
            <a:xfrm>
              <a:off x="2752564" y="2939009"/>
              <a:ext cx="1139395" cy="2362199"/>
              <a:chOff x="5272844" y="3371057"/>
              <a:chExt cx="1139395" cy="2362199"/>
            </a:xfrm>
          </p:grpSpPr>
          <p:sp>
            <p:nvSpPr>
              <p:cNvPr id="27" name="Tekstikehys 21"/>
              <p:cNvSpPr txBox="1"/>
              <p:nvPr/>
            </p:nvSpPr>
            <p:spPr>
              <a:xfrm>
                <a:off x="5292080" y="3371057"/>
                <a:ext cx="9030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25.4.2011</a:t>
                </a:r>
              </a:p>
            </p:txBody>
          </p:sp>
          <p:pic>
            <p:nvPicPr>
              <p:cNvPr id="28" name="Kuva 33" descr="SCA_Modis_hkm_11apr25_0957_500m_fi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272844" y="3645024"/>
                <a:ext cx="1139395" cy="2088232"/>
              </a:xfrm>
              <a:prstGeom prst="rect">
                <a:avLst/>
              </a:prstGeom>
            </p:spPr>
          </p:pic>
        </p:grpSp>
        <p:grpSp>
          <p:nvGrpSpPr>
            <p:cNvPr id="16" name="Ryhmä 50"/>
            <p:cNvGrpSpPr/>
            <p:nvPr/>
          </p:nvGrpSpPr>
          <p:grpSpPr>
            <a:xfrm>
              <a:off x="3962400" y="2939009"/>
              <a:ext cx="1144078" cy="2362199"/>
              <a:chOff x="4754488" y="2939009"/>
              <a:chExt cx="1144078" cy="2362199"/>
            </a:xfrm>
          </p:grpSpPr>
          <p:pic>
            <p:nvPicPr>
              <p:cNvPr id="23" name="Kuva 41" descr="SCA_Modis_hkm_11may08_0926_500m_fi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59171" y="3212976"/>
                <a:ext cx="1139395" cy="2088232"/>
              </a:xfrm>
              <a:prstGeom prst="rect">
                <a:avLst/>
              </a:prstGeom>
            </p:spPr>
          </p:pic>
          <p:sp>
            <p:nvSpPr>
              <p:cNvPr id="24" name="Tekstikehys 42"/>
              <p:cNvSpPr txBox="1"/>
              <p:nvPr/>
            </p:nvSpPr>
            <p:spPr>
              <a:xfrm>
                <a:off x="4754488" y="2939009"/>
                <a:ext cx="9030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8.5.2011</a:t>
                </a:r>
              </a:p>
            </p:txBody>
          </p:sp>
        </p:grpSp>
        <p:grpSp>
          <p:nvGrpSpPr>
            <p:cNvPr id="17" name="Ryhmä 49"/>
            <p:cNvGrpSpPr/>
            <p:nvPr/>
          </p:nvGrpSpPr>
          <p:grpSpPr>
            <a:xfrm>
              <a:off x="5181600" y="2939009"/>
              <a:ext cx="1139395" cy="2362199"/>
              <a:chOff x="5973688" y="2939009"/>
              <a:chExt cx="1139395" cy="2362199"/>
            </a:xfrm>
          </p:grpSpPr>
          <p:pic>
            <p:nvPicPr>
              <p:cNvPr id="21" name="Kuva 44" descr="SCA_Modis_hkm_11may13_0945_500m_fin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973688" y="3212976"/>
                <a:ext cx="1139395" cy="2088232"/>
              </a:xfrm>
              <a:prstGeom prst="rect">
                <a:avLst/>
              </a:prstGeom>
            </p:spPr>
          </p:pic>
          <p:sp>
            <p:nvSpPr>
              <p:cNvPr id="22" name="Tekstikehys 45"/>
              <p:cNvSpPr txBox="1"/>
              <p:nvPr/>
            </p:nvSpPr>
            <p:spPr>
              <a:xfrm>
                <a:off x="5973688" y="2939009"/>
                <a:ext cx="9030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13.5.2011</a:t>
                </a:r>
              </a:p>
            </p:txBody>
          </p:sp>
        </p:grpSp>
        <p:grpSp>
          <p:nvGrpSpPr>
            <p:cNvPr id="18" name="Ryhmä 48"/>
            <p:cNvGrpSpPr/>
            <p:nvPr/>
          </p:nvGrpSpPr>
          <p:grpSpPr>
            <a:xfrm>
              <a:off x="323528" y="620688"/>
              <a:ext cx="1139395" cy="2304256"/>
              <a:chOff x="-108520" y="620688"/>
              <a:chExt cx="1139395" cy="2304256"/>
            </a:xfrm>
          </p:grpSpPr>
          <p:pic>
            <p:nvPicPr>
              <p:cNvPr id="19" name="Kuva 46" descr="SCA_Modis_hkm_11mar30_0920_500m_fi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-108520" y="836712"/>
                <a:ext cx="1139395" cy="2088232"/>
              </a:xfrm>
              <a:prstGeom prst="rect">
                <a:avLst/>
              </a:prstGeom>
            </p:spPr>
          </p:pic>
          <p:sp>
            <p:nvSpPr>
              <p:cNvPr id="20" name="Tekstikehys 47"/>
              <p:cNvSpPr txBox="1"/>
              <p:nvPr/>
            </p:nvSpPr>
            <p:spPr>
              <a:xfrm>
                <a:off x="-108520" y="620688"/>
                <a:ext cx="9030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30.3.2011</a:t>
                </a:r>
              </a:p>
            </p:txBody>
          </p:sp>
        </p:grpSp>
      </p:grpSp>
      <p:pic>
        <p:nvPicPr>
          <p:cNvPr id="47" name="Kuva 10" descr="CDR_colorbar_2008_final_hires_FSC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3352800"/>
            <a:ext cx="2107065" cy="308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Comparison of model output and RS data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83050" y="3105150"/>
          <a:ext cx="977900" cy="647700"/>
        </p:xfrm>
        <a:graphic>
          <a:graphicData uri="http://schemas.openxmlformats.org/presentationml/2006/ole">
            <p:oleObj spid="_x0000_s1026" name="Package" showAsIcon="1" r:id="rId3" imgW="978480" imgH="646920" progId="Package">
              <p:embed/>
            </p:oleObj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399" y="2303144"/>
            <a:ext cx="7612381" cy="4326256"/>
            <a:chOff x="533399" y="1676399"/>
            <a:chExt cx="8458201" cy="4806951"/>
          </a:xfrm>
        </p:grpSpPr>
        <p:pic>
          <p:nvPicPr>
            <p:cNvPr id="6" name="Picture 2" descr="SCA_Modis_hkm_03apr21_0950_globsn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676399"/>
              <a:ext cx="2514600" cy="235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snow2003_sykegrid_1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1676400"/>
              <a:ext cx="25146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Kuva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676400"/>
              <a:ext cx="1069569" cy="2286000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5" descr="snow2003_sykegrid_1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0400" y="4114800"/>
              <a:ext cx="25146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Kuva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4114800"/>
              <a:ext cx="1108913" cy="2368550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7" descr="SCA_Modis_hkm_03may04_0920_globsno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399" y="4114800"/>
              <a:ext cx="2514601" cy="2272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ikehys 12"/>
            <p:cNvSpPr txBox="1"/>
            <p:nvPr/>
          </p:nvSpPr>
          <p:spPr>
            <a:xfrm>
              <a:off x="7162800" y="19812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solidFill>
                    <a:srgbClr val="003366"/>
                  </a:solidFill>
                </a:rPr>
                <a:t>April</a:t>
              </a:r>
              <a:r>
                <a:rPr lang="fi-FI" dirty="0" smtClean="0">
                  <a:solidFill>
                    <a:srgbClr val="003366"/>
                  </a:solidFill>
                </a:rPr>
                <a:t> 21, 2003</a:t>
              </a:r>
              <a:endParaRPr lang="fi-FI" dirty="0">
                <a:solidFill>
                  <a:srgbClr val="003366"/>
                </a:solidFill>
              </a:endParaRPr>
            </a:p>
          </p:txBody>
        </p:sp>
        <p:sp>
          <p:nvSpPr>
            <p:cNvPr id="13" name="Tekstikehys 13"/>
            <p:cNvSpPr txBox="1"/>
            <p:nvPr/>
          </p:nvSpPr>
          <p:spPr>
            <a:xfrm>
              <a:off x="7162800" y="4572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solidFill>
                    <a:srgbClr val="003366"/>
                  </a:solidFill>
                </a:rPr>
                <a:t>May</a:t>
              </a:r>
              <a:r>
                <a:rPr lang="fi-FI" dirty="0" smtClean="0">
                  <a:solidFill>
                    <a:srgbClr val="003366"/>
                  </a:solidFill>
                </a:rPr>
                <a:t> 04, 2003</a:t>
              </a:r>
              <a:endParaRPr lang="fi-FI" dirty="0">
                <a:solidFill>
                  <a:srgbClr val="003366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19050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MODIS </a:t>
            </a:r>
            <a:r>
              <a:rPr lang="fi-FI" dirty="0" err="1" smtClean="0"/>
              <a:t>snow</a:t>
            </a:r>
            <a:r>
              <a:rPr lang="fi-FI" dirty="0" smtClean="0"/>
              <a:t> </a:t>
            </a:r>
            <a:r>
              <a:rPr lang="fi-FI" dirty="0" err="1" smtClean="0"/>
              <a:t>fraction</a:t>
            </a:r>
            <a:endParaRPr lang="fi-FI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9050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JSBACH </a:t>
            </a:r>
            <a:r>
              <a:rPr lang="fi-FI" dirty="0" err="1" smtClean="0"/>
              <a:t>snow</a:t>
            </a:r>
            <a:r>
              <a:rPr lang="fi-FI" dirty="0" smtClean="0"/>
              <a:t> </a:t>
            </a:r>
            <a:r>
              <a:rPr lang="fi-FI" dirty="0" err="1" smtClean="0"/>
              <a:t>fraction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Extraction of start of season</a:t>
            </a:r>
            <a:endParaRPr lang="en-US" sz="28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873250"/>
            <a:ext cx="4876800" cy="4679950"/>
          </a:xfrm>
        </p:spPr>
        <p:txBody>
          <a:bodyPr/>
          <a:lstStyle/>
          <a:p>
            <a:r>
              <a:rPr lang="en-GB" sz="2000" dirty="0" smtClean="0"/>
              <a:t>Spring </a:t>
            </a:r>
            <a:r>
              <a:rPr lang="en-GB" sz="2000" dirty="0" err="1" smtClean="0"/>
              <a:t>phenology</a:t>
            </a:r>
            <a:r>
              <a:rPr lang="en-GB" sz="2000" dirty="0" smtClean="0"/>
              <a:t> influences terrestrial carbon balance (Richardson et al. 2010)</a:t>
            </a:r>
          </a:p>
          <a:p>
            <a:r>
              <a:rPr lang="en-GB" sz="2000" dirty="0" smtClean="0"/>
              <a:t>In broadleaf forest the start of growing season is linked to development of leafs </a:t>
            </a:r>
          </a:p>
          <a:p>
            <a:r>
              <a:rPr lang="en-GB" sz="2000" dirty="0" smtClean="0"/>
              <a:t>Photosynthetic recovery in evergreen coniferous forest occurs before canopy changes</a:t>
            </a:r>
          </a:p>
          <a:p>
            <a:r>
              <a:rPr lang="en-GB" sz="2000" dirty="0" smtClean="0"/>
              <a:t>Aim to develop satellite-derived start of season indicator calibrated to </a:t>
            </a:r>
            <a:r>
              <a:rPr lang="en-GB" sz="2000" i="1" dirty="0" smtClean="0"/>
              <a:t>in situ </a:t>
            </a:r>
            <a:r>
              <a:rPr lang="en-GB" sz="2000" dirty="0" smtClean="0"/>
              <a:t>observations at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flux measurement sites</a:t>
            </a:r>
          </a:p>
          <a:p>
            <a:endParaRPr lang="en-GB" sz="2000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81600" y="2362200"/>
            <a:ext cx="4019550" cy="2514600"/>
            <a:chOff x="5181600" y="1828800"/>
            <a:chExt cx="4019550" cy="2514600"/>
          </a:xfrm>
        </p:grpSpPr>
        <p:grpSp>
          <p:nvGrpSpPr>
            <p:cNvPr id="7" name="Group 6"/>
            <p:cNvGrpSpPr/>
            <p:nvPr/>
          </p:nvGrpSpPr>
          <p:grpSpPr>
            <a:xfrm>
              <a:off x="5181600" y="1828800"/>
              <a:ext cx="4019550" cy="2514600"/>
              <a:chOff x="4572000" y="4343400"/>
              <a:chExt cx="4019550" cy="25146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4800600"/>
                <a:ext cx="4019550" cy="1762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572000" y="6488668"/>
                <a:ext cx="3647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Phenological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stages</a:t>
                </a:r>
                <a:r>
                  <a:rPr lang="fi-FI" dirty="0" smtClean="0"/>
                  <a:t> of </a:t>
                </a:r>
                <a:r>
                  <a:rPr lang="fi-FI" dirty="0" err="1" smtClean="0"/>
                  <a:t>birch</a:t>
                </a:r>
                <a:r>
                  <a:rPr lang="fi-FI" dirty="0" smtClean="0"/>
                  <a:t> </a:t>
                </a:r>
                <a:r>
                  <a:rPr lang="fi-FI" dirty="0" err="1" smtClean="0"/>
                  <a:t>trees</a:t>
                </a:r>
                <a:endParaRPr lang="fi-FI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91200" y="4343400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 err="1" smtClean="0"/>
                  <a:t>budburst</a:t>
                </a:r>
                <a:endParaRPr lang="fi-FI" dirty="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 bwMode="auto">
            <a:xfrm flipH="1">
              <a:off x="6248400" y="21336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Rectangle 11"/>
          <p:cNvSpPr/>
          <p:nvPr/>
        </p:nvSpPr>
        <p:spPr>
          <a:xfrm>
            <a:off x="609600" y="63054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 smtClean="0"/>
              <a:t>Richardson et al.(2010). </a:t>
            </a:r>
            <a:r>
              <a:rPr lang="fi-FI" sz="1000" dirty="0" err="1" smtClean="0"/>
              <a:t>Influence</a:t>
            </a:r>
            <a:r>
              <a:rPr lang="fi-FI" sz="1000" dirty="0" smtClean="0"/>
              <a:t> of </a:t>
            </a:r>
            <a:r>
              <a:rPr lang="fi-FI" sz="1000" dirty="0" err="1" smtClean="0"/>
              <a:t>spring</a:t>
            </a:r>
            <a:r>
              <a:rPr lang="fi-FI" sz="1000" dirty="0" smtClean="0"/>
              <a:t> and </a:t>
            </a:r>
            <a:r>
              <a:rPr lang="fi-FI" sz="1000" dirty="0" err="1" smtClean="0"/>
              <a:t>autumn</a:t>
            </a:r>
            <a:r>
              <a:rPr lang="fi-FI" sz="1000" dirty="0" smtClean="0"/>
              <a:t> </a:t>
            </a:r>
            <a:r>
              <a:rPr lang="fi-FI" sz="1000" dirty="0" err="1" smtClean="0"/>
              <a:t>phenological</a:t>
            </a:r>
            <a:r>
              <a:rPr lang="fi-FI" sz="1000" dirty="0" smtClean="0"/>
              <a:t> </a:t>
            </a:r>
            <a:r>
              <a:rPr lang="fi-FI" sz="1000" dirty="0" err="1" smtClean="0"/>
              <a:t>transitions</a:t>
            </a:r>
            <a:r>
              <a:rPr lang="fi-FI" sz="1000" dirty="0" smtClean="0"/>
              <a:t> on </a:t>
            </a:r>
            <a:r>
              <a:rPr lang="fi-FI" sz="1000" dirty="0" err="1" smtClean="0"/>
              <a:t>forest</a:t>
            </a:r>
            <a:r>
              <a:rPr lang="fi-FI" sz="1000" dirty="0" smtClean="0"/>
              <a:t> </a:t>
            </a:r>
            <a:r>
              <a:rPr lang="fi-FI" sz="1000" dirty="0" err="1" smtClean="0"/>
              <a:t>ecosystem</a:t>
            </a:r>
            <a:r>
              <a:rPr lang="fi-FI" sz="1000" dirty="0" smtClean="0"/>
              <a:t> </a:t>
            </a:r>
            <a:r>
              <a:rPr lang="fi-FI" sz="1000" dirty="0" err="1" smtClean="0"/>
              <a:t>productivity</a:t>
            </a:r>
            <a:r>
              <a:rPr lang="fi-FI" sz="1000" dirty="0" smtClean="0"/>
              <a:t>. </a:t>
            </a:r>
            <a:r>
              <a:rPr lang="fi-FI" sz="1000" i="1" dirty="0" err="1" smtClean="0"/>
              <a:t>Philosophical</a:t>
            </a:r>
            <a:r>
              <a:rPr lang="fi-FI" sz="1000" i="1" dirty="0" smtClean="0"/>
              <a:t> </a:t>
            </a:r>
            <a:r>
              <a:rPr lang="fi-FI" sz="1000" i="1" dirty="0" err="1" smtClean="0"/>
              <a:t>Transactions</a:t>
            </a:r>
            <a:r>
              <a:rPr lang="fi-FI" sz="1000" i="1" dirty="0" smtClean="0"/>
              <a:t> of the Royal </a:t>
            </a:r>
            <a:r>
              <a:rPr lang="fi-FI" sz="1000" i="1" dirty="0" err="1" smtClean="0"/>
              <a:t>Society</a:t>
            </a:r>
            <a:r>
              <a:rPr lang="fi-FI" sz="1000" i="1" dirty="0" smtClean="0"/>
              <a:t> B: </a:t>
            </a:r>
            <a:r>
              <a:rPr lang="fi-FI" sz="1000" i="1" dirty="0" err="1" smtClean="0"/>
              <a:t>Biological</a:t>
            </a:r>
            <a:r>
              <a:rPr lang="fi-FI" sz="1000" i="1" dirty="0" smtClean="0"/>
              <a:t> Sciences, 365, 3227-3246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1" dirty="0" smtClean="0"/>
              <a:t>In situ </a:t>
            </a:r>
            <a:r>
              <a:rPr lang="en-GB" sz="2800" dirty="0" smtClean="0"/>
              <a:t>observations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679950"/>
          </a:xfrm>
        </p:spPr>
        <p:txBody>
          <a:bodyPr/>
          <a:lstStyle/>
          <a:p>
            <a:r>
              <a:rPr lang="en-GB" sz="2000" dirty="0" smtClean="0"/>
              <a:t>Reference dates for onset of growing season for coniferous forest and wetland sites determined from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flux measurements</a:t>
            </a:r>
          </a:p>
          <a:p>
            <a:r>
              <a:rPr lang="en-GB" sz="2000" dirty="0" smtClean="0"/>
              <a:t>A fixed fraction of peak growing season gross primary production (GPP) was used as a threshold value for the growing season onset</a:t>
            </a:r>
          </a:p>
        </p:txBody>
      </p:sp>
      <p:pic>
        <p:nvPicPr>
          <p:cNvPr id="11" name="Picture 10" descr="GSSD determinatio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391821"/>
            <a:ext cx="3355814" cy="2466179"/>
          </a:xfrm>
          <a:prstGeom prst="rect">
            <a:avLst/>
          </a:prstGeom>
        </p:spPr>
      </p:pic>
      <p:pic>
        <p:nvPicPr>
          <p:cNvPr id="10" name="Picture 3" descr="in-situ_flu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38" y="1568450"/>
            <a:ext cx="4030662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matieteenlaitos">
  <a:themeElements>
    <a:clrScheme name="Ilmatieteenlaitos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BD30"/>
      </a:accent1>
      <a:accent2>
        <a:srgbClr val="54C247"/>
      </a:accent2>
      <a:accent3>
        <a:srgbClr val="FFFFFF"/>
      </a:accent3>
      <a:accent4>
        <a:srgbClr val="000000"/>
      </a:accent4>
      <a:accent5>
        <a:srgbClr val="FDDBAD"/>
      </a:accent5>
      <a:accent6>
        <a:srgbClr val="4BB03F"/>
      </a:accent6>
      <a:hlink>
        <a:srgbClr val="2205CD"/>
      </a:hlink>
      <a:folHlink>
        <a:srgbClr val="D7DF21"/>
      </a:folHlink>
    </a:clrScheme>
    <a:fontScheme name="Ilmatieteenlait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lmatieteenlai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BD30"/>
        </a:accent1>
        <a:accent2>
          <a:srgbClr val="54C247"/>
        </a:accent2>
        <a:accent3>
          <a:srgbClr val="FFFFFF"/>
        </a:accent3>
        <a:accent4>
          <a:srgbClr val="000000"/>
        </a:accent4>
        <a:accent5>
          <a:srgbClr val="FDDBAD"/>
        </a:accent5>
        <a:accent6>
          <a:srgbClr val="4BB03F"/>
        </a:accent6>
        <a:hlink>
          <a:srgbClr val="7AABDE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BD30"/>
        </a:accent1>
        <a:accent2>
          <a:srgbClr val="54C247"/>
        </a:accent2>
        <a:accent3>
          <a:srgbClr val="FFFFFF"/>
        </a:accent3>
        <a:accent4>
          <a:srgbClr val="000000"/>
        </a:accent4>
        <a:accent5>
          <a:srgbClr val="FDDBAD"/>
        </a:accent5>
        <a:accent6>
          <a:srgbClr val="4BB03F"/>
        </a:accent6>
        <a:hlink>
          <a:srgbClr val="2205CD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Ohjeistus_IL</Template>
  <TotalTime>2784</TotalTime>
  <Words>782</Words>
  <Application>Microsoft Office PowerPoint</Application>
  <PresentationFormat>On-screen Show (4:3)</PresentationFormat>
  <Paragraphs>106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Ilmatieteenlaitos</vt:lpstr>
      <vt:lpstr>Package</vt:lpstr>
      <vt:lpstr>Slide 1</vt:lpstr>
      <vt:lpstr>Content</vt:lpstr>
      <vt:lpstr>Introduction &amp; objectives</vt:lpstr>
      <vt:lpstr>Satellite time-series</vt:lpstr>
      <vt:lpstr>Slide 5</vt:lpstr>
      <vt:lpstr>Snow Covered Area product for spring 2011</vt:lpstr>
      <vt:lpstr>Comparison of model output and RS data</vt:lpstr>
      <vt:lpstr>Extraction of start of season</vt:lpstr>
      <vt:lpstr>In situ observations</vt:lpstr>
      <vt:lpstr>Sodankylä: Coniferous forest</vt:lpstr>
      <vt:lpstr>Kaamanen: Fen</vt:lpstr>
      <vt:lpstr>Satellite-derived start of season</vt:lpstr>
      <vt:lpstr>Maps of the start of growing season</vt:lpstr>
      <vt:lpstr>Summary</vt:lpstr>
      <vt:lpstr>Outlook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Kervinen Mikko</dc:creator>
  <cp:lastModifiedBy>bottcher</cp:lastModifiedBy>
  <cp:revision>290</cp:revision>
  <cp:lastPrinted>1601-01-01T00:00:00Z</cp:lastPrinted>
  <dcterms:created xsi:type="dcterms:W3CDTF">1601-01-01T00:00:00Z</dcterms:created>
  <dcterms:modified xsi:type="dcterms:W3CDTF">2011-12-13T18:21:15Z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