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87" r:id="rId4"/>
    <p:sldId id="288" r:id="rId5"/>
    <p:sldId id="286" r:id="rId6"/>
    <p:sldId id="289" r:id="rId7"/>
    <p:sldId id="290" r:id="rId8"/>
  </p:sldIdLst>
  <p:sldSz cx="9144000" cy="6858000" type="screen4x3"/>
  <p:notesSz cx="9874250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kijä" initials="T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B233"/>
    <a:srgbClr val="148A29"/>
    <a:srgbClr val="84D0F0"/>
    <a:srgbClr val="189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762" y="-120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72046-F605-4D17-8446-B63C36D6BE8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ECD4025-F11D-4AE3-84D0-B3B5A2536AA3}">
      <dgm:prSet phldrT="[Teksti]"/>
      <dgm:spPr/>
      <dgm:t>
        <a:bodyPr/>
        <a:lstStyle/>
        <a:p>
          <a:r>
            <a:rPr lang="en-GB" dirty="0" smtClean="0"/>
            <a:t>Climate change indicators</a:t>
          </a:r>
          <a:endParaRPr lang="en-GB" dirty="0"/>
        </a:p>
      </dgm:t>
    </dgm:pt>
    <dgm:pt modelId="{56576E8E-96A6-4C65-8DBA-345EC6B50851}" type="parTrans" cxnId="{3117A522-9EC3-4E47-AFDD-16B08BF6C717}">
      <dgm:prSet/>
      <dgm:spPr/>
      <dgm:t>
        <a:bodyPr/>
        <a:lstStyle/>
        <a:p>
          <a:endParaRPr lang="en-GB"/>
        </a:p>
      </dgm:t>
    </dgm:pt>
    <dgm:pt modelId="{98A10D10-7F64-490B-B211-2890C4EAD45C}" type="sibTrans" cxnId="{3117A522-9EC3-4E47-AFDD-16B08BF6C717}">
      <dgm:prSet/>
      <dgm:spPr/>
      <dgm:t>
        <a:bodyPr/>
        <a:lstStyle/>
        <a:p>
          <a:endParaRPr lang="en-GB"/>
        </a:p>
      </dgm:t>
    </dgm:pt>
    <dgm:pt modelId="{B1A257EC-DD6A-451E-9B1F-A2B624497CC5}">
      <dgm:prSet phldrT="[Teksti]"/>
      <dgm:spPr/>
      <dgm:t>
        <a:bodyPr/>
        <a:lstStyle/>
        <a:p>
          <a:r>
            <a:rPr lang="en-GB" dirty="0" smtClean="0"/>
            <a:t>Mass balance models</a:t>
          </a:r>
          <a:endParaRPr lang="en-GB" dirty="0"/>
        </a:p>
      </dgm:t>
    </dgm:pt>
    <dgm:pt modelId="{0C9329DD-7461-4F85-90F1-7E6050AEE5D4}" type="parTrans" cxnId="{3AF38322-337A-48F6-B1BA-346F2A1A0E43}">
      <dgm:prSet/>
      <dgm:spPr/>
      <dgm:t>
        <a:bodyPr/>
        <a:lstStyle/>
        <a:p>
          <a:endParaRPr lang="en-GB"/>
        </a:p>
      </dgm:t>
    </dgm:pt>
    <dgm:pt modelId="{3478CE7D-2B7E-4EFD-B135-5239FF33F087}" type="sibTrans" cxnId="{3AF38322-337A-48F6-B1BA-346F2A1A0E43}">
      <dgm:prSet/>
      <dgm:spPr/>
      <dgm:t>
        <a:bodyPr/>
        <a:lstStyle/>
        <a:p>
          <a:endParaRPr lang="en-GB"/>
        </a:p>
      </dgm:t>
    </dgm:pt>
    <dgm:pt modelId="{919E4DC4-24DA-4672-BF2E-0B220698AE90}">
      <dgm:prSet phldrT="[Teksti]"/>
      <dgm:spPr/>
      <dgm:t>
        <a:bodyPr/>
        <a:lstStyle/>
        <a:p>
          <a:r>
            <a:rPr lang="en-GB" dirty="0" smtClean="0"/>
            <a:t>Carbon sequestration (Biomass model, Yasso07)</a:t>
          </a:r>
        </a:p>
      </dgm:t>
    </dgm:pt>
    <dgm:pt modelId="{7B4FFFE6-872E-4F75-AF19-226605A2244D}" type="parTrans" cxnId="{DD936125-BD3F-42F6-8642-DBB4C4F213E7}">
      <dgm:prSet/>
      <dgm:spPr/>
      <dgm:t>
        <a:bodyPr/>
        <a:lstStyle/>
        <a:p>
          <a:endParaRPr lang="en-GB"/>
        </a:p>
      </dgm:t>
    </dgm:pt>
    <dgm:pt modelId="{0B77D256-32D8-4088-9DFA-C761698E8ED4}" type="sibTrans" cxnId="{DD936125-BD3F-42F6-8642-DBB4C4F213E7}">
      <dgm:prSet/>
      <dgm:spPr/>
      <dgm:t>
        <a:bodyPr/>
        <a:lstStyle/>
        <a:p>
          <a:endParaRPr lang="en-GB"/>
        </a:p>
      </dgm:t>
    </dgm:pt>
    <dgm:pt modelId="{8D19532D-383A-476C-8BEA-314CC7B1368E}">
      <dgm:prSet phldrT="[Teksti]"/>
      <dgm:spPr/>
      <dgm:t>
        <a:bodyPr/>
        <a:lstStyle/>
        <a:p>
          <a:r>
            <a:rPr lang="en-GB" dirty="0" smtClean="0"/>
            <a:t>Spatially explicit data</a:t>
          </a:r>
          <a:endParaRPr lang="en-GB" dirty="0"/>
        </a:p>
      </dgm:t>
    </dgm:pt>
    <dgm:pt modelId="{7B6310E0-8B30-49EB-A083-1B8CE824E621}" type="parTrans" cxnId="{77772A9E-7399-4924-932D-F265B5065613}">
      <dgm:prSet/>
      <dgm:spPr/>
      <dgm:t>
        <a:bodyPr/>
        <a:lstStyle/>
        <a:p>
          <a:endParaRPr lang="en-GB"/>
        </a:p>
      </dgm:t>
    </dgm:pt>
    <dgm:pt modelId="{3DA342C8-2656-4446-900B-AE52573A8DA3}" type="sibTrans" cxnId="{77772A9E-7399-4924-932D-F265B5065613}">
      <dgm:prSet/>
      <dgm:spPr/>
      <dgm:t>
        <a:bodyPr/>
        <a:lstStyle/>
        <a:p>
          <a:endParaRPr lang="en-GB"/>
        </a:p>
      </dgm:t>
    </dgm:pt>
    <dgm:pt modelId="{8A634192-9DF4-4F28-8B27-7E65A92D54EA}">
      <dgm:prSet phldrT="[Teksti]"/>
      <dgm:spPr/>
      <dgm:t>
        <a:bodyPr/>
        <a:lstStyle/>
        <a:p>
          <a:r>
            <a:rPr lang="en-GB" dirty="0" smtClean="0"/>
            <a:t>Socio-economic data</a:t>
          </a:r>
          <a:endParaRPr lang="en-GB" dirty="0"/>
        </a:p>
      </dgm:t>
    </dgm:pt>
    <dgm:pt modelId="{83E35BF8-342D-41D0-91EC-31BB34CBEF4A}" type="parTrans" cxnId="{5964B92F-5748-4FFE-90B1-81D0EC598939}">
      <dgm:prSet/>
      <dgm:spPr/>
      <dgm:t>
        <a:bodyPr/>
        <a:lstStyle/>
        <a:p>
          <a:endParaRPr lang="en-GB"/>
        </a:p>
      </dgm:t>
    </dgm:pt>
    <dgm:pt modelId="{C5AF6421-35D5-4557-9D5D-90C01FAE0401}" type="sibTrans" cxnId="{5964B92F-5748-4FFE-90B1-81D0EC598939}">
      <dgm:prSet/>
      <dgm:spPr/>
      <dgm:t>
        <a:bodyPr/>
        <a:lstStyle/>
        <a:p>
          <a:endParaRPr lang="en-GB"/>
        </a:p>
      </dgm:t>
    </dgm:pt>
    <dgm:pt modelId="{C8197F5E-3598-4C00-ADD1-0747F1A6E088}">
      <dgm:prSet phldrT="[Teksti]"/>
      <dgm:spPr/>
      <dgm:t>
        <a:bodyPr/>
        <a:lstStyle/>
        <a:p>
          <a:r>
            <a:rPr lang="en-GB" dirty="0" smtClean="0"/>
            <a:t>Land cover </a:t>
          </a:r>
          <a:endParaRPr lang="en-GB" dirty="0"/>
        </a:p>
      </dgm:t>
    </dgm:pt>
    <dgm:pt modelId="{DE7DD5F7-E3AD-471C-922C-1C57CB7C7E28}" type="parTrans" cxnId="{535F488A-2F59-4616-9309-26BB59567B25}">
      <dgm:prSet/>
      <dgm:spPr/>
      <dgm:t>
        <a:bodyPr/>
        <a:lstStyle/>
        <a:p>
          <a:endParaRPr lang="en-GB"/>
        </a:p>
      </dgm:t>
    </dgm:pt>
    <dgm:pt modelId="{7D25BA1B-364A-4F51-A160-FF5C53C29516}" type="sibTrans" cxnId="{535F488A-2F59-4616-9309-26BB59567B25}">
      <dgm:prSet/>
      <dgm:spPr/>
      <dgm:t>
        <a:bodyPr/>
        <a:lstStyle/>
        <a:p>
          <a:endParaRPr lang="en-GB"/>
        </a:p>
      </dgm:t>
    </dgm:pt>
    <dgm:pt modelId="{3904B4CC-688E-4BE7-878B-24ED3D0B3B12}">
      <dgm:prSet phldrT="[Teksti]"/>
      <dgm:spPr/>
      <dgm:t>
        <a:bodyPr/>
        <a:lstStyle/>
        <a:p>
          <a:r>
            <a:rPr lang="en-GB" dirty="0" smtClean="0"/>
            <a:t>Nitrogen retention (Inca-N, </a:t>
          </a:r>
          <a:r>
            <a:rPr lang="en-GB" dirty="0" err="1" smtClean="0"/>
            <a:t>Vemala</a:t>
          </a:r>
          <a:r>
            <a:rPr lang="en-GB" dirty="0" smtClean="0"/>
            <a:t>)</a:t>
          </a:r>
        </a:p>
      </dgm:t>
    </dgm:pt>
    <dgm:pt modelId="{0CDFAD72-17BB-43AE-B9AC-3B216F770539}" type="parTrans" cxnId="{F9375E85-2545-41F8-B215-EE2FC1403F41}">
      <dgm:prSet/>
      <dgm:spPr/>
      <dgm:t>
        <a:bodyPr/>
        <a:lstStyle/>
        <a:p>
          <a:endParaRPr lang="en-GB"/>
        </a:p>
      </dgm:t>
    </dgm:pt>
    <dgm:pt modelId="{6BDD82EF-B13F-4CBC-B89B-440E588B8443}" type="sibTrans" cxnId="{F9375E85-2545-41F8-B215-EE2FC1403F41}">
      <dgm:prSet/>
      <dgm:spPr/>
      <dgm:t>
        <a:bodyPr/>
        <a:lstStyle/>
        <a:p>
          <a:endParaRPr lang="en-GB"/>
        </a:p>
      </dgm:t>
    </dgm:pt>
    <dgm:pt modelId="{FCC3B8E2-1172-4B98-9C41-481059EE817B}">
      <dgm:prSet/>
      <dgm:spPr/>
      <dgm:t>
        <a:bodyPr/>
        <a:lstStyle/>
        <a:p>
          <a:r>
            <a:rPr lang="en-GB" dirty="0" smtClean="0"/>
            <a:t>Ecosystem services</a:t>
          </a:r>
        </a:p>
      </dgm:t>
    </dgm:pt>
    <dgm:pt modelId="{96D8E913-CC25-48E8-A22A-FBA4CC63D27B}" type="parTrans" cxnId="{BCF96E16-E580-41B4-B5DB-27D8E5B341B7}">
      <dgm:prSet/>
      <dgm:spPr/>
      <dgm:t>
        <a:bodyPr/>
        <a:lstStyle/>
        <a:p>
          <a:endParaRPr lang="en-GB"/>
        </a:p>
      </dgm:t>
    </dgm:pt>
    <dgm:pt modelId="{BA80EE0B-807C-479D-BB24-86AC157A1616}" type="sibTrans" cxnId="{BCF96E16-E580-41B4-B5DB-27D8E5B341B7}">
      <dgm:prSet/>
      <dgm:spPr/>
      <dgm:t>
        <a:bodyPr/>
        <a:lstStyle/>
        <a:p>
          <a:endParaRPr lang="en-GB"/>
        </a:p>
      </dgm:t>
    </dgm:pt>
    <dgm:pt modelId="{AEDB7A10-118B-40A4-95BE-87B1D2270508}">
      <dgm:prSet/>
      <dgm:spPr/>
      <dgm:t>
        <a:bodyPr/>
        <a:lstStyle/>
        <a:p>
          <a:r>
            <a:rPr lang="en-GB" dirty="0" smtClean="0"/>
            <a:t>Vulnerability assessment</a:t>
          </a:r>
        </a:p>
      </dgm:t>
    </dgm:pt>
    <dgm:pt modelId="{0E005053-BCC4-42EE-9CD2-4E891930FCC7}" type="parTrans" cxnId="{A8E288E5-360F-4CE2-B4BE-699A0418D588}">
      <dgm:prSet/>
      <dgm:spPr/>
      <dgm:t>
        <a:bodyPr/>
        <a:lstStyle/>
        <a:p>
          <a:endParaRPr lang="en-GB"/>
        </a:p>
      </dgm:t>
    </dgm:pt>
    <dgm:pt modelId="{276CA9A8-06C0-45C7-97F2-3A967E21FC49}" type="sibTrans" cxnId="{A8E288E5-360F-4CE2-B4BE-699A0418D588}">
      <dgm:prSet/>
      <dgm:spPr/>
      <dgm:t>
        <a:bodyPr/>
        <a:lstStyle/>
        <a:p>
          <a:endParaRPr lang="en-GB"/>
        </a:p>
      </dgm:t>
    </dgm:pt>
    <dgm:pt modelId="{B0180CD8-DC03-413D-9D6A-EB7034196D31}">
      <dgm:prSet/>
      <dgm:spPr/>
      <dgm:t>
        <a:bodyPr/>
        <a:lstStyle/>
        <a:p>
          <a:r>
            <a:rPr lang="en-GB" dirty="0" smtClean="0"/>
            <a:t>Maps</a:t>
          </a:r>
        </a:p>
      </dgm:t>
    </dgm:pt>
    <dgm:pt modelId="{99D4B2B2-9A27-4CB2-A9F6-66CB05AB649C}" type="parTrans" cxnId="{7FC99821-E231-417E-8D2F-54E9FE394C2E}">
      <dgm:prSet/>
      <dgm:spPr/>
      <dgm:t>
        <a:bodyPr/>
        <a:lstStyle/>
        <a:p>
          <a:endParaRPr lang="en-GB"/>
        </a:p>
      </dgm:t>
    </dgm:pt>
    <dgm:pt modelId="{11BD344D-0871-4065-B651-EDB8C1B6A678}" type="sibTrans" cxnId="{7FC99821-E231-417E-8D2F-54E9FE394C2E}">
      <dgm:prSet/>
      <dgm:spPr/>
      <dgm:t>
        <a:bodyPr/>
        <a:lstStyle/>
        <a:p>
          <a:endParaRPr lang="en-GB"/>
        </a:p>
      </dgm:t>
    </dgm:pt>
    <dgm:pt modelId="{47BED994-3345-4488-8C83-A4B058B640CF}">
      <dgm:prSet/>
      <dgm:spPr/>
      <dgm:t>
        <a:bodyPr/>
        <a:lstStyle/>
        <a:p>
          <a:r>
            <a:rPr lang="en-GB" dirty="0" smtClean="0"/>
            <a:t>Statistic</a:t>
          </a:r>
        </a:p>
      </dgm:t>
    </dgm:pt>
    <dgm:pt modelId="{F181BF0E-1EB5-4F1B-A075-F92C74420EE7}" type="parTrans" cxnId="{93685057-B7C8-405C-A5BF-0CD45FCB5B23}">
      <dgm:prSet/>
      <dgm:spPr/>
      <dgm:t>
        <a:bodyPr/>
        <a:lstStyle/>
        <a:p>
          <a:endParaRPr lang="en-GB"/>
        </a:p>
      </dgm:t>
    </dgm:pt>
    <dgm:pt modelId="{7B2F9CE5-3155-4643-94FD-697430835276}" type="sibTrans" cxnId="{93685057-B7C8-405C-A5BF-0CD45FCB5B23}">
      <dgm:prSet/>
      <dgm:spPr/>
      <dgm:t>
        <a:bodyPr/>
        <a:lstStyle/>
        <a:p>
          <a:endParaRPr lang="en-GB"/>
        </a:p>
      </dgm:t>
    </dgm:pt>
    <dgm:pt modelId="{DD720C5F-A8D9-4074-8B8E-2F46DB0B5EF4}">
      <dgm:prSet/>
      <dgm:spPr/>
      <dgm:t>
        <a:bodyPr/>
        <a:lstStyle/>
        <a:p>
          <a:endParaRPr lang="en-GB" dirty="0"/>
        </a:p>
      </dgm:t>
    </dgm:pt>
    <dgm:pt modelId="{A571D10D-7216-4F8F-80E0-D89C2033040D}" type="parTrans" cxnId="{4A9CE671-804F-4A08-829F-BFDE3218A691}">
      <dgm:prSet/>
      <dgm:spPr/>
      <dgm:t>
        <a:bodyPr/>
        <a:lstStyle/>
        <a:p>
          <a:endParaRPr lang="en-GB"/>
        </a:p>
      </dgm:t>
    </dgm:pt>
    <dgm:pt modelId="{1E74B1F5-2E43-4569-B601-13EC137379EF}" type="sibTrans" cxnId="{4A9CE671-804F-4A08-829F-BFDE3218A691}">
      <dgm:prSet/>
      <dgm:spPr/>
      <dgm:t>
        <a:bodyPr/>
        <a:lstStyle/>
        <a:p>
          <a:endParaRPr lang="en-GB"/>
        </a:p>
      </dgm:t>
    </dgm:pt>
    <dgm:pt modelId="{B9EF29CE-40B4-47DB-8FF1-BC18B5224BF4}">
      <dgm:prSet/>
      <dgm:spPr/>
      <dgm:t>
        <a:bodyPr/>
        <a:lstStyle/>
        <a:p>
          <a:r>
            <a:rPr lang="en-GB" dirty="0" smtClean="0"/>
            <a:t>Provision potential</a:t>
          </a:r>
        </a:p>
      </dgm:t>
    </dgm:pt>
    <dgm:pt modelId="{4A617BB9-64D4-445B-8148-3ABD9B42579A}" type="parTrans" cxnId="{6F28A777-A35B-4314-A013-40C2CB321096}">
      <dgm:prSet/>
      <dgm:spPr/>
      <dgm:t>
        <a:bodyPr/>
        <a:lstStyle/>
        <a:p>
          <a:endParaRPr lang="en-GB"/>
        </a:p>
      </dgm:t>
    </dgm:pt>
    <dgm:pt modelId="{57ECA7F2-FE55-4761-9B93-8F3586F42D1E}" type="sibTrans" cxnId="{6F28A777-A35B-4314-A013-40C2CB321096}">
      <dgm:prSet/>
      <dgm:spPr/>
      <dgm:t>
        <a:bodyPr/>
        <a:lstStyle/>
        <a:p>
          <a:endParaRPr lang="en-GB"/>
        </a:p>
      </dgm:t>
    </dgm:pt>
    <dgm:pt modelId="{5A480CBD-2B7B-4668-9D0E-0851C9CC8A14}">
      <dgm:prSet/>
      <dgm:spPr/>
      <dgm:t>
        <a:bodyPr/>
        <a:lstStyle/>
        <a:p>
          <a:r>
            <a:rPr lang="en-GB" dirty="0" smtClean="0"/>
            <a:t>Change in potential</a:t>
          </a:r>
        </a:p>
      </dgm:t>
    </dgm:pt>
    <dgm:pt modelId="{BDD9EC90-D13F-42D4-B47A-9872C0212FAF}" type="parTrans" cxnId="{9BCD55A5-0B9F-4E4B-ABE6-4ECF2FF6E040}">
      <dgm:prSet/>
      <dgm:spPr/>
      <dgm:t>
        <a:bodyPr/>
        <a:lstStyle/>
        <a:p>
          <a:endParaRPr lang="en-GB"/>
        </a:p>
      </dgm:t>
    </dgm:pt>
    <dgm:pt modelId="{AED139E2-7266-41F8-AC98-293B9C92031A}" type="sibTrans" cxnId="{9BCD55A5-0B9F-4E4B-ABE6-4ECF2FF6E040}">
      <dgm:prSet/>
      <dgm:spPr/>
      <dgm:t>
        <a:bodyPr/>
        <a:lstStyle/>
        <a:p>
          <a:endParaRPr lang="en-GB"/>
        </a:p>
      </dgm:t>
    </dgm:pt>
    <dgm:pt modelId="{F6CA2C52-BBC0-40B3-AACB-A7B1E2C466A0}" type="pres">
      <dgm:prSet presAssocID="{A4A72046-F605-4D17-8446-B63C36D6BE8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9B0EC1D-8539-434D-B60E-893B1509E97A}" type="pres">
      <dgm:prSet presAssocID="{A4A72046-F605-4D17-8446-B63C36D6BE87}" presName="matrix" presStyleCnt="0"/>
      <dgm:spPr/>
    </dgm:pt>
    <dgm:pt modelId="{2637838D-DC14-49B5-885B-DEFA63878443}" type="pres">
      <dgm:prSet presAssocID="{A4A72046-F605-4D17-8446-B63C36D6BE87}" presName="tile1" presStyleLbl="node1" presStyleIdx="0" presStyleCnt="4" custLinFactNeighborX="0" custLinFactNeighborY="0"/>
      <dgm:spPr/>
      <dgm:t>
        <a:bodyPr/>
        <a:lstStyle/>
        <a:p>
          <a:endParaRPr lang="en-GB"/>
        </a:p>
      </dgm:t>
    </dgm:pt>
    <dgm:pt modelId="{13EAA945-2FDD-401F-957A-DBAC4115D838}" type="pres">
      <dgm:prSet presAssocID="{A4A72046-F605-4D17-8446-B63C36D6BE8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555658-9188-4533-8124-A80DB0A64D01}" type="pres">
      <dgm:prSet presAssocID="{A4A72046-F605-4D17-8446-B63C36D6BE87}" presName="tile2" presStyleLbl="node1" presStyleIdx="1" presStyleCnt="4"/>
      <dgm:spPr/>
      <dgm:t>
        <a:bodyPr/>
        <a:lstStyle/>
        <a:p>
          <a:endParaRPr lang="en-GB"/>
        </a:p>
      </dgm:t>
    </dgm:pt>
    <dgm:pt modelId="{55CCBDD9-D058-481F-AA13-8AC1AF842A34}" type="pres">
      <dgm:prSet presAssocID="{A4A72046-F605-4D17-8446-B63C36D6BE8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881AC1-939A-4307-93E0-C4E5DF30EE4B}" type="pres">
      <dgm:prSet presAssocID="{A4A72046-F605-4D17-8446-B63C36D6BE87}" presName="tile3" presStyleLbl="node1" presStyleIdx="2" presStyleCnt="4"/>
      <dgm:spPr/>
      <dgm:t>
        <a:bodyPr/>
        <a:lstStyle/>
        <a:p>
          <a:endParaRPr lang="en-GB"/>
        </a:p>
      </dgm:t>
    </dgm:pt>
    <dgm:pt modelId="{28A81C3C-73F3-4EAA-9661-A51B80DB229A}" type="pres">
      <dgm:prSet presAssocID="{A4A72046-F605-4D17-8446-B63C36D6BE8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00A72-2D77-4FB1-A53B-B479EF1644EB}" type="pres">
      <dgm:prSet presAssocID="{A4A72046-F605-4D17-8446-B63C36D6BE87}" presName="tile4" presStyleLbl="node1" presStyleIdx="3" presStyleCnt="4"/>
      <dgm:spPr/>
      <dgm:t>
        <a:bodyPr/>
        <a:lstStyle/>
        <a:p>
          <a:endParaRPr lang="en-GB"/>
        </a:p>
      </dgm:t>
    </dgm:pt>
    <dgm:pt modelId="{CE397613-DF3F-40E2-AA58-E6973C036463}" type="pres">
      <dgm:prSet presAssocID="{A4A72046-F605-4D17-8446-B63C36D6BE8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FDDB3A-0E50-4613-950F-C4C6A759A99F}" type="pres">
      <dgm:prSet presAssocID="{A4A72046-F605-4D17-8446-B63C36D6BE8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DD936125-BD3F-42F6-8642-DBB4C4F213E7}" srcId="{B1A257EC-DD6A-451E-9B1F-A2B624497CC5}" destId="{919E4DC4-24DA-4672-BF2E-0B220698AE90}" srcOrd="0" destOrd="0" parTransId="{7B4FFFE6-872E-4F75-AF19-226605A2244D}" sibTransId="{0B77D256-32D8-4088-9DFA-C761698E8ED4}"/>
    <dgm:cxn modelId="{BCF96E16-E580-41B4-B5DB-27D8E5B341B7}" srcId="{1ECD4025-F11D-4AE3-84D0-B3B5A2536AA3}" destId="{FCC3B8E2-1172-4B98-9C41-481059EE817B}" srcOrd="2" destOrd="0" parTransId="{96D8E913-CC25-48E8-A22A-FBA4CC63D27B}" sibTransId="{BA80EE0B-807C-479D-BB24-86AC157A1616}"/>
    <dgm:cxn modelId="{3380603B-75D5-4694-A499-8AE861139E51}" type="presOf" srcId="{8A634192-9DF4-4F28-8B27-7E65A92D54EA}" destId="{55CCBDD9-D058-481F-AA13-8AC1AF842A34}" srcOrd="1" destOrd="2" presId="urn:microsoft.com/office/officeart/2005/8/layout/matrix1"/>
    <dgm:cxn modelId="{09188741-9FE6-43FC-A8F9-798BDE575CEE}" type="presOf" srcId="{3904B4CC-688E-4BE7-878B-24ED3D0B3B12}" destId="{13EAA945-2FDD-401F-957A-DBAC4115D838}" srcOrd="1" destOrd="2" presId="urn:microsoft.com/office/officeart/2005/8/layout/matrix1"/>
    <dgm:cxn modelId="{EE05AAF7-40A1-456E-86A6-B1D468FB2C9B}" type="presOf" srcId="{B0180CD8-DC03-413D-9D6A-EB7034196D31}" destId="{CE397613-DF3F-40E2-AA58-E6973C036463}" srcOrd="1" destOrd="1" presId="urn:microsoft.com/office/officeart/2005/8/layout/matrix1"/>
    <dgm:cxn modelId="{9BCD55A5-0B9F-4E4B-ABE6-4ECF2FF6E040}" srcId="{FCC3B8E2-1172-4B98-9C41-481059EE817B}" destId="{5A480CBD-2B7B-4668-9D0E-0851C9CC8A14}" srcOrd="1" destOrd="0" parTransId="{BDD9EC90-D13F-42D4-B47A-9872C0212FAF}" sibTransId="{AED139E2-7266-41F8-AC98-293B9C92031A}"/>
    <dgm:cxn modelId="{F6FA33C0-E434-4EC6-BEC7-D3310BAAF826}" type="presOf" srcId="{DD720C5F-A8D9-4074-8B8E-2F46DB0B5EF4}" destId="{28A81C3C-73F3-4EAA-9661-A51B80DB229A}" srcOrd="1" destOrd="3" presId="urn:microsoft.com/office/officeart/2005/8/layout/matrix1"/>
    <dgm:cxn modelId="{09370BC7-6C93-4828-8AC3-D3AABAD3D843}" type="presOf" srcId="{FCC3B8E2-1172-4B98-9C41-481059EE817B}" destId="{9B881AC1-939A-4307-93E0-C4E5DF30EE4B}" srcOrd="0" destOrd="0" presId="urn:microsoft.com/office/officeart/2005/8/layout/matrix1"/>
    <dgm:cxn modelId="{93685057-B7C8-405C-A5BF-0CD45FCB5B23}" srcId="{AEDB7A10-118B-40A4-95BE-87B1D2270508}" destId="{47BED994-3345-4488-8C83-A4B058B640CF}" srcOrd="1" destOrd="0" parTransId="{F181BF0E-1EB5-4F1B-A075-F92C74420EE7}" sibTransId="{7B2F9CE5-3155-4643-94FD-697430835276}"/>
    <dgm:cxn modelId="{7AC3EE09-2692-46C8-8320-47D848EB0759}" type="presOf" srcId="{919E4DC4-24DA-4672-BF2E-0B220698AE90}" destId="{2637838D-DC14-49B5-885B-DEFA63878443}" srcOrd="0" destOrd="1" presId="urn:microsoft.com/office/officeart/2005/8/layout/matrix1"/>
    <dgm:cxn modelId="{E3848C61-4658-41F9-9CEF-2F6CD57DFEC2}" type="presOf" srcId="{AEDB7A10-118B-40A4-95BE-87B1D2270508}" destId="{CE397613-DF3F-40E2-AA58-E6973C036463}" srcOrd="1" destOrd="0" presId="urn:microsoft.com/office/officeart/2005/8/layout/matrix1"/>
    <dgm:cxn modelId="{6F28A777-A35B-4314-A013-40C2CB321096}" srcId="{FCC3B8E2-1172-4B98-9C41-481059EE817B}" destId="{B9EF29CE-40B4-47DB-8FF1-BC18B5224BF4}" srcOrd="0" destOrd="0" parTransId="{4A617BB9-64D4-445B-8148-3ABD9B42579A}" sibTransId="{57ECA7F2-FE55-4761-9B93-8F3586F42D1E}"/>
    <dgm:cxn modelId="{1B367FD6-FA41-462F-AC35-3CFC03B2470F}" type="presOf" srcId="{B0180CD8-DC03-413D-9D6A-EB7034196D31}" destId="{EA100A72-2D77-4FB1-A53B-B479EF1644EB}" srcOrd="0" destOrd="1" presId="urn:microsoft.com/office/officeart/2005/8/layout/matrix1"/>
    <dgm:cxn modelId="{535F488A-2F59-4616-9309-26BB59567B25}" srcId="{8D19532D-383A-476C-8BEA-314CC7B1368E}" destId="{C8197F5E-3598-4C00-ADD1-0747F1A6E088}" srcOrd="0" destOrd="0" parTransId="{DE7DD5F7-E3AD-471C-922C-1C57CB7C7E28}" sibTransId="{7D25BA1B-364A-4F51-A160-FF5C53C29516}"/>
    <dgm:cxn modelId="{744EA400-C378-4D33-B770-BE581141F678}" type="presOf" srcId="{B9EF29CE-40B4-47DB-8FF1-BC18B5224BF4}" destId="{9B881AC1-939A-4307-93E0-C4E5DF30EE4B}" srcOrd="0" destOrd="1" presId="urn:microsoft.com/office/officeart/2005/8/layout/matrix1"/>
    <dgm:cxn modelId="{A8E288E5-360F-4CE2-B4BE-699A0418D588}" srcId="{1ECD4025-F11D-4AE3-84D0-B3B5A2536AA3}" destId="{AEDB7A10-118B-40A4-95BE-87B1D2270508}" srcOrd="3" destOrd="0" parTransId="{0E005053-BCC4-42EE-9CD2-4E891930FCC7}" sibTransId="{276CA9A8-06C0-45C7-97F2-3A967E21FC49}"/>
    <dgm:cxn modelId="{3117A522-9EC3-4E47-AFDD-16B08BF6C717}" srcId="{A4A72046-F605-4D17-8446-B63C36D6BE87}" destId="{1ECD4025-F11D-4AE3-84D0-B3B5A2536AA3}" srcOrd="0" destOrd="0" parTransId="{56576E8E-96A6-4C65-8DBA-345EC6B50851}" sibTransId="{98A10D10-7F64-490B-B211-2890C4EAD45C}"/>
    <dgm:cxn modelId="{A03F443D-261F-48EB-B34F-00A614E589C7}" type="presOf" srcId="{1ECD4025-F11D-4AE3-84D0-B3B5A2536AA3}" destId="{DAFDDB3A-0E50-4613-950F-C4C6A759A99F}" srcOrd="0" destOrd="0" presId="urn:microsoft.com/office/officeart/2005/8/layout/matrix1"/>
    <dgm:cxn modelId="{F8AD5286-F614-42E6-BB66-7BDF15363963}" type="presOf" srcId="{8A634192-9DF4-4F28-8B27-7E65A92D54EA}" destId="{42555658-9188-4533-8124-A80DB0A64D01}" srcOrd="0" destOrd="2" presId="urn:microsoft.com/office/officeart/2005/8/layout/matrix1"/>
    <dgm:cxn modelId="{3AF38322-337A-48F6-B1BA-346F2A1A0E43}" srcId="{1ECD4025-F11D-4AE3-84D0-B3B5A2536AA3}" destId="{B1A257EC-DD6A-451E-9B1F-A2B624497CC5}" srcOrd="0" destOrd="0" parTransId="{0C9329DD-7461-4F85-90F1-7E6050AEE5D4}" sibTransId="{3478CE7D-2B7E-4EFD-B135-5239FF33F087}"/>
    <dgm:cxn modelId="{36E5D7B1-CC0E-4B55-BC03-0A4D797D1456}" type="presOf" srcId="{5A480CBD-2B7B-4668-9D0E-0851C9CC8A14}" destId="{28A81C3C-73F3-4EAA-9661-A51B80DB229A}" srcOrd="1" destOrd="2" presId="urn:microsoft.com/office/officeart/2005/8/layout/matrix1"/>
    <dgm:cxn modelId="{46E716E5-2C16-4200-B21F-DD9D18454B8C}" type="presOf" srcId="{B1A257EC-DD6A-451E-9B1F-A2B624497CC5}" destId="{13EAA945-2FDD-401F-957A-DBAC4115D838}" srcOrd="1" destOrd="0" presId="urn:microsoft.com/office/officeart/2005/8/layout/matrix1"/>
    <dgm:cxn modelId="{F123A59D-D6C6-4942-8042-BA6D25E15F08}" type="presOf" srcId="{C8197F5E-3598-4C00-ADD1-0747F1A6E088}" destId="{42555658-9188-4533-8124-A80DB0A64D01}" srcOrd="0" destOrd="1" presId="urn:microsoft.com/office/officeart/2005/8/layout/matrix1"/>
    <dgm:cxn modelId="{0708B0CC-04B1-4B92-B5A3-A9361DA5749D}" type="presOf" srcId="{C8197F5E-3598-4C00-ADD1-0747F1A6E088}" destId="{55CCBDD9-D058-481F-AA13-8AC1AF842A34}" srcOrd="1" destOrd="1" presId="urn:microsoft.com/office/officeart/2005/8/layout/matrix1"/>
    <dgm:cxn modelId="{E4DF9E0C-4E9A-4332-8D03-9E7E978526E2}" type="presOf" srcId="{3904B4CC-688E-4BE7-878B-24ED3D0B3B12}" destId="{2637838D-DC14-49B5-885B-DEFA63878443}" srcOrd="0" destOrd="2" presId="urn:microsoft.com/office/officeart/2005/8/layout/matrix1"/>
    <dgm:cxn modelId="{F9375E85-2545-41F8-B215-EE2FC1403F41}" srcId="{B1A257EC-DD6A-451E-9B1F-A2B624497CC5}" destId="{3904B4CC-688E-4BE7-878B-24ED3D0B3B12}" srcOrd="1" destOrd="0" parTransId="{0CDFAD72-17BB-43AE-B9AC-3B216F770539}" sibTransId="{6BDD82EF-B13F-4CBC-B89B-440E588B8443}"/>
    <dgm:cxn modelId="{B5B7EDAC-E357-4476-BB52-2A7C54BBDB39}" type="presOf" srcId="{8D19532D-383A-476C-8BEA-314CC7B1368E}" destId="{55CCBDD9-D058-481F-AA13-8AC1AF842A34}" srcOrd="1" destOrd="0" presId="urn:microsoft.com/office/officeart/2005/8/layout/matrix1"/>
    <dgm:cxn modelId="{FB7ECB17-D7E3-40E8-A3DC-E405B15E3CE1}" type="presOf" srcId="{47BED994-3345-4488-8C83-A4B058B640CF}" destId="{EA100A72-2D77-4FB1-A53B-B479EF1644EB}" srcOrd="0" destOrd="2" presId="urn:microsoft.com/office/officeart/2005/8/layout/matrix1"/>
    <dgm:cxn modelId="{5964B92F-5748-4FFE-90B1-81D0EC598939}" srcId="{8D19532D-383A-476C-8BEA-314CC7B1368E}" destId="{8A634192-9DF4-4F28-8B27-7E65A92D54EA}" srcOrd="1" destOrd="0" parTransId="{83E35BF8-342D-41D0-91EC-31BB34CBEF4A}" sibTransId="{C5AF6421-35D5-4557-9D5D-90C01FAE0401}"/>
    <dgm:cxn modelId="{3CA07E72-6D95-4B08-9A48-9DD4A9772B82}" type="presOf" srcId="{FCC3B8E2-1172-4B98-9C41-481059EE817B}" destId="{28A81C3C-73F3-4EAA-9661-A51B80DB229A}" srcOrd="1" destOrd="0" presId="urn:microsoft.com/office/officeart/2005/8/layout/matrix1"/>
    <dgm:cxn modelId="{D58981C7-F592-4613-83F3-E760C29C827D}" type="presOf" srcId="{A4A72046-F605-4D17-8446-B63C36D6BE87}" destId="{F6CA2C52-BBC0-40B3-AACB-A7B1E2C466A0}" srcOrd="0" destOrd="0" presId="urn:microsoft.com/office/officeart/2005/8/layout/matrix1"/>
    <dgm:cxn modelId="{7FC99821-E231-417E-8D2F-54E9FE394C2E}" srcId="{AEDB7A10-118B-40A4-95BE-87B1D2270508}" destId="{B0180CD8-DC03-413D-9D6A-EB7034196D31}" srcOrd="0" destOrd="0" parTransId="{99D4B2B2-9A27-4CB2-A9F6-66CB05AB649C}" sibTransId="{11BD344D-0871-4065-B651-EDB8C1B6A678}"/>
    <dgm:cxn modelId="{751BE0F0-C141-470E-BC3C-EE9400342BBF}" type="presOf" srcId="{47BED994-3345-4488-8C83-A4B058B640CF}" destId="{CE397613-DF3F-40E2-AA58-E6973C036463}" srcOrd="1" destOrd="2" presId="urn:microsoft.com/office/officeart/2005/8/layout/matrix1"/>
    <dgm:cxn modelId="{33846FEF-AD73-4071-B6F6-C9DBA19B0E7C}" type="presOf" srcId="{B1A257EC-DD6A-451E-9B1F-A2B624497CC5}" destId="{2637838D-DC14-49B5-885B-DEFA63878443}" srcOrd="0" destOrd="0" presId="urn:microsoft.com/office/officeart/2005/8/layout/matrix1"/>
    <dgm:cxn modelId="{A8A421BE-8D20-4F92-A6AF-7FFD7A598656}" type="presOf" srcId="{AEDB7A10-118B-40A4-95BE-87B1D2270508}" destId="{EA100A72-2D77-4FB1-A53B-B479EF1644EB}" srcOrd="0" destOrd="0" presId="urn:microsoft.com/office/officeart/2005/8/layout/matrix1"/>
    <dgm:cxn modelId="{44AB7293-C459-449D-885C-A29F79A59821}" type="presOf" srcId="{5A480CBD-2B7B-4668-9D0E-0851C9CC8A14}" destId="{9B881AC1-939A-4307-93E0-C4E5DF30EE4B}" srcOrd="0" destOrd="2" presId="urn:microsoft.com/office/officeart/2005/8/layout/matrix1"/>
    <dgm:cxn modelId="{77772A9E-7399-4924-932D-F265B5065613}" srcId="{1ECD4025-F11D-4AE3-84D0-B3B5A2536AA3}" destId="{8D19532D-383A-476C-8BEA-314CC7B1368E}" srcOrd="1" destOrd="0" parTransId="{7B6310E0-8B30-49EB-A083-1B8CE824E621}" sibTransId="{3DA342C8-2656-4446-900B-AE52573A8DA3}"/>
    <dgm:cxn modelId="{0CF98A01-481F-44FB-AD6C-A26F9B4D79B5}" type="presOf" srcId="{8D19532D-383A-476C-8BEA-314CC7B1368E}" destId="{42555658-9188-4533-8124-A80DB0A64D01}" srcOrd="0" destOrd="0" presId="urn:microsoft.com/office/officeart/2005/8/layout/matrix1"/>
    <dgm:cxn modelId="{4A9CE671-804F-4A08-829F-BFDE3218A691}" srcId="{FCC3B8E2-1172-4B98-9C41-481059EE817B}" destId="{DD720C5F-A8D9-4074-8B8E-2F46DB0B5EF4}" srcOrd="2" destOrd="0" parTransId="{A571D10D-7216-4F8F-80E0-D89C2033040D}" sibTransId="{1E74B1F5-2E43-4569-B601-13EC137379EF}"/>
    <dgm:cxn modelId="{EC96EF4C-BC07-4427-8359-EE8A31CFA3ED}" type="presOf" srcId="{DD720C5F-A8D9-4074-8B8E-2F46DB0B5EF4}" destId="{9B881AC1-939A-4307-93E0-C4E5DF30EE4B}" srcOrd="0" destOrd="3" presId="urn:microsoft.com/office/officeart/2005/8/layout/matrix1"/>
    <dgm:cxn modelId="{C07A9A33-E486-4883-ADED-00D09A93EDC8}" type="presOf" srcId="{919E4DC4-24DA-4672-BF2E-0B220698AE90}" destId="{13EAA945-2FDD-401F-957A-DBAC4115D838}" srcOrd="1" destOrd="1" presId="urn:microsoft.com/office/officeart/2005/8/layout/matrix1"/>
    <dgm:cxn modelId="{6978899A-3617-4487-9B68-ACB6A9C01AC7}" type="presOf" srcId="{B9EF29CE-40B4-47DB-8FF1-BC18B5224BF4}" destId="{28A81C3C-73F3-4EAA-9661-A51B80DB229A}" srcOrd="1" destOrd="1" presId="urn:microsoft.com/office/officeart/2005/8/layout/matrix1"/>
    <dgm:cxn modelId="{DBEA2DE1-3591-4536-8DD5-28CA46DB1666}" type="presParOf" srcId="{F6CA2C52-BBC0-40B3-AACB-A7B1E2C466A0}" destId="{19B0EC1D-8539-434D-B60E-893B1509E97A}" srcOrd="0" destOrd="0" presId="urn:microsoft.com/office/officeart/2005/8/layout/matrix1"/>
    <dgm:cxn modelId="{DF4342C1-1D4A-40F5-8A84-3A083401C1CA}" type="presParOf" srcId="{19B0EC1D-8539-434D-B60E-893B1509E97A}" destId="{2637838D-DC14-49B5-885B-DEFA63878443}" srcOrd="0" destOrd="0" presId="urn:microsoft.com/office/officeart/2005/8/layout/matrix1"/>
    <dgm:cxn modelId="{D70CAB97-AE19-4824-9CE9-1FB5F3B0B1A3}" type="presParOf" srcId="{19B0EC1D-8539-434D-B60E-893B1509E97A}" destId="{13EAA945-2FDD-401F-957A-DBAC4115D838}" srcOrd="1" destOrd="0" presId="urn:microsoft.com/office/officeart/2005/8/layout/matrix1"/>
    <dgm:cxn modelId="{9E0C4487-213F-44DA-865A-D18A2A8433FA}" type="presParOf" srcId="{19B0EC1D-8539-434D-B60E-893B1509E97A}" destId="{42555658-9188-4533-8124-A80DB0A64D01}" srcOrd="2" destOrd="0" presId="urn:microsoft.com/office/officeart/2005/8/layout/matrix1"/>
    <dgm:cxn modelId="{7DE44F9D-17D0-4433-8061-D9F564E96E01}" type="presParOf" srcId="{19B0EC1D-8539-434D-B60E-893B1509E97A}" destId="{55CCBDD9-D058-481F-AA13-8AC1AF842A34}" srcOrd="3" destOrd="0" presId="urn:microsoft.com/office/officeart/2005/8/layout/matrix1"/>
    <dgm:cxn modelId="{CE3D9A8B-2D9C-4CB2-9FC5-340B63936F01}" type="presParOf" srcId="{19B0EC1D-8539-434D-B60E-893B1509E97A}" destId="{9B881AC1-939A-4307-93E0-C4E5DF30EE4B}" srcOrd="4" destOrd="0" presId="urn:microsoft.com/office/officeart/2005/8/layout/matrix1"/>
    <dgm:cxn modelId="{9094C868-C93D-493C-9522-8774DF775723}" type="presParOf" srcId="{19B0EC1D-8539-434D-B60E-893B1509E97A}" destId="{28A81C3C-73F3-4EAA-9661-A51B80DB229A}" srcOrd="5" destOrd="0" presId="urn:microsoft.com/office/officeart/2005/8/layout/matrix1"/>
    <dgm:cxn modelId="{6991EC58-6E34-4C72-9205-F771309FBBB2}" type="presParOf" srcId="{19B0EC1D-8539-434D-B60E-893B1509E97A}" destId="{EA100A72-2D77-4FB1-A53B-B479EF1644EB}" srcOrd="6" destOrd="0" presId="urn:microsoft.com/office/officeart/2005/8/layout/matrix1"/>
    <dgm:cxn modelId="{6748F12A-A4A0-42F0-9CBD-06E6ABDB39B1}" type="presParOf" srcId="{19B0EC1D-8539-434D-B60E-893B1509E97A}" destId="{CE397613-DF3F-40E2-AA58-E6973C036463}" srcOrd="7" destOrd="0" presId="urn:microsoft.com/office/officeart/2005/8/layout/matrix1"/>
    <dgm:cxn modelId="{5ABF05B2-1436-46C5-8EAC-6B8A1A20570C}" type="presParOf" srcId="{F6CA2C52-BBC0-40B3-AACB-A7B1E2C466A0}" destId="{DAFDDB3A-0E50-4613-950F-C4C6A759A99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7838D-DC14-49B5-885B-DEFA63878443}">
      <dsp:nvSpPr>
        <dsp:cNvPr id="0" name=""/>
        <dsp:cNvSpPr/>
      </dsp:nvSpPr>
      <dsp:spPr>
        <a:xfrm rot="16200000">
          <a:off x="757057" y="-757057"/>
          <a:ext cx="2162534" cy="36766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Mass balance models</a:t>
          </a:r>
          <a:endParaRPr lang="en-GB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Carbon sequestration (Biomass model, Yasso07)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Nitrogen retention (Inca-N, </a:t>
          </a:r>
          <a:r>
            <a:rPr lang="en-GB" sz="1600" kern="1200" dirty="0" err="1" smtClean="0"/>
            <a:t>Vemala</a:t>
          </a:r>
          <a:r>
            <a:rPr lang="en-GB" sz="1600" kern="1200" dirty="0" smtClean="0"/>
            <a:t>)</a:t>
          </a:r>
        </a:p>
      </dsp:txBody>
      <dsp:txXfrm rot="5400000">
        <a:off x="-1" y="1"/>
        <a:ext cx="3676650" cy="1621900"/>
      </dsp:txXfrm>
    </dsp:sp>
    <dsp:sp modelId="{42555658-9188-4533-8124-A80DB0A64D01}">
      <dsp:nvSpPr>
        <dsp:cNvPr id="0" name=""/>
        <dsp:cNvSpPr/>
      </dsp:nvSpPr>
      <dsp:spPr>
        <a:xfrm>
          <a:off x="3676650" y="0"/>
          <a:ext cx="3676650" cy="216253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Spatially explicit data</a:t>
          </a:r>
          <a:endParaRPr lang="en-GB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Land cover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Socio-economic data</a:t>
          </a:r>
          <a:endParaRPr lang="en-GB" sz="1600" kern="1200" dirty="0"/>
        </a:p>
      </dsp:txBody>
      <dsp:txXfrm>
        <a:off x="3676650" y="0"/>
        <a:ext cx="3676650" cy="1621900"/>
      </dsp:txXfrm>
    </dsp:sp>
    <dsp:sp modelId="{9B881AC1-939A-4307-93E0-C4E5DF30EE4B}">
      <dsp:nvSpPr>
        <dsp:cNvPr id="0" name=""/>
        <dsp:cNvSpPr/>
      </dsp:nvSpPr>
      <dsp:spPr>
        <a:xfrm rot="10800000">
          <a:off x="0" y="2162534"/>
          <a:ext cx="3676650" cy="216253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Ecosystem services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Provision potential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Change in potential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 rot="10800000">
        <a:off x="0" y="2703168"/>
        <a:ext cx="3676650" cy="1621900"/>
      </dsp:txXfrm>
    </dsp:sp>
    <dsp:sp modelId="{EA100A72-2D77-4FB1-A53B-B479EF1644EB}">
      <dsp:nvSpPr>
        <dsp:cNvPr id="0" name=""/>
        <dsp:cNvSpPr/>
      </dsp:nvSpPr>
      <dsp:spPr>
        <a:xfrm rot="5400000">
          <a:off x="4433707" y="1405476"/>
          <a:ext cx="2162534" cy="36766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Vulnerability assessment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Maps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Statistic</a:t>
          </a:r>
        </a:p>
      </dsp:txBody>
      <dsp:txXfrm rot="-5400000">
        <a:off x="3676649" y="2703168"/>
        <a:ext cx="3676650" cy="1621900"/>
      </dsp:txXfrm>
    </dsp:sp>
    <dsp:sp modelId="{DAFDDB3A-0E50-4613-950F-C4C6A759A99F}">
      <dsp:nvSpPr>
        <dsp:cNvPr id="0" name=""/>
        <dsp:cNvSpPr/>
      </dsp:nvSpPr>
      <dsp:spPr>
        <a:xfrm>
          <a:off x="2573654" y="1621900"/>
          <a:ext cx="2205990" cy="108126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Climate change indicators</a:t>
          </a:r>
          <a:endParaRPr lang="en-GB" sz="2100" kern="1200" dirty="0"/>
        </a:p>
      </dsp:txBody>
      <dsp:txXfrm>
        <a:off x="2626437" y="1674683"/>
        <a:ext cx="2100424" cy="975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593130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AE55-0C82-4D57-9F91-4CBA3D6DD7AB}" type="datetimeFigureOut">
              <a:rPr lang="fi-FI" smtClean="0"/>
              <a:pPr/>
              <a:t>17.9.2013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8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593130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229EC-BD9E-4230-A4FC-5E6FBB0B4C7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07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593130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AA8FF-215C-472F-A8C7-7C757995D4A7}" type="datetimeFigureOut">
              <a:rPr lang="fi-FI" smtClean="0"/>
              <a:pPr/>
              <a:t>17.9.2013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87425" y="3228898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8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593130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C8229-B5CC-44AB-AB45-F2763324C7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64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buFont typeface="Courier New" pitchFamily="49" charset="0"/>
      <a:buChar char="o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buFont typeface="Arial" pitchFamily="34" charset="0"/>
      <a:buChar char="∙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115616" y="1556793"/>
            <a:ext cx="7342584" cy="1512167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Esityksen nimi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26568" y="3600000"/>
            <a:ext cx="5720680" cy="2209800"/>
          </a:xfrm>
        </p:spPr>
        <p:txBody>
          <a:bodyPr>
            <a:noAutofit/>
          </a:bodyPr>
          <a:lstStyle>
            <a:lvl1pPr marL="0" indent="0" algn="ctr">
              <a:buNone/>
              <a:defRPr b="0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Esityksen pitäjä / organisaation nimi</a:t>
            </a:r>
          </a:p>
          <a:p>
            <a:r>
              <a:rPr lang="fi-FI" dirty="0" smtClean="0"/>
              <a:t>tilaisuus, päivämäärä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teksti+pyöreä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112000" y="2091600"/>
            <a:ext cx="5400000" cy="5400000"/>
          </a:xfrm>
          <a:prstGeom prst="ellipse">
            <a:avLst/>
          </a:prstGeom>
          <a:ln w="19050">
            <a:solidFill>
              <a:schemeClr val="bg2"/>
            </a:solidFill>
          </a:ln>
          <a:effectLst>
            <a:outerShdw blurRad="152400" dist="25400" dir="8100000" algn="tl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 marL="0" indent="0">
              <a:buNone/>
              <a:defRPr sz="1600" b="0" i="1">
                <a:solidFill>
                  <a:srgbClr val="FF0000"/>
                </a:solidFill>
                <a:effectLst/>
              </a:defRPr>
            </a:lvl1pPr>
          </a:lstStyle>
          <a:p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14D4-D9BA-438D-B2CF-2F4AE6A981BB}" type="datetime1">
              <a:rPr lang="fi-FI" smtClean="0"/>
              <a:t>17.9.2013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3587452" cy="4525963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600">
                <a:solidFill>
                  <a:schemeClr val="tx1"/>
                </a:solidFill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 pyöreäkuva (is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13"/>
          <p:cNvSpPr>
            <a:spLocks noGrp="1"/>
          </p:cNvSpPr>
          <p:nvPr>
            <p:ph type="pic" sz="quarter" idx="13" hasCustomPrompt="1"/>
          </p:nvPr>
        </p:nvSpPr>
        <p:spPr>
          <a:xfrm>
            <a:off x="3275856" y="1197352"/>
            <a:ext cx="6912000" cy="6912000"/>
          </a:xfrm>
          <a:prstGeom prst="ellipse">
            <a:avLst/>
          </a:prstGeom>
          <a:ln w="19050">
            <a:solidFill>
              <a:schemeClr val="bg2"/>
            </a:solidFill>
          </a:ln>
          <a:effectLst>
            <a:outerShdw blurRad="152400" dist="25400" dir="8100000" algn="tl" rotWithShape="0">
              <a:prstClr val="black">
                <a:alpha val="60000"/>
              </a:prstClr>
            </a:outerShdw>
          </a:effectLst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600" i="1">
                <a:solidFill>
                  <a:srgbClr val="FF0000"/>
                </a:solidFill>
              </a:defRPr>
            </a:lvl1pPr>
          </a:lstStyle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403648" y="4653136"/>
            <a:ext cx="1944216" cy="1656184"/>
          </a:xfrm>
        </p:spPr>
        <p:txBody>
          <a:bodyPr anchor="ctr">
            <a:noAutofit/>
          </a:bodyPr>
          <a:lstStyle>
            <a:lvl1pPr marL="0" indent="0">
              <a:lnSpc>
                <a:spcPts val="1600"/>
              </a:lnSpc>
              <a:buNone/>
              <a:defRPr sz="16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Kuvan selitetekstiä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83AB-22E0-4A29-A1A8-28558CFBAB2B}" type="datetime1">
              <a:rPr lang="fi-FI" smtClean="0"/>
              <a:t>17.9.2013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6624736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BE14-A707-425B-9B2E-CA0699E42322}" type="datetime1">
              <a:rPr lang="fi-FI" smtClean="0"/>
              <a:t>17.9.2013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C608-D198-4A1D-A61F-DEC4D6F7EE83}" type="datetime1">
              <a:rPr lang="fi-FI" smtClean="0"/>
              <a:t>17.9.2013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7"/>
          <p:cNvSpPr>
            <a:spLocks noGrp="1"/>
          </p:cNvSpPr>
          <p:nvPr>
            <p:ph type="pic" sz="quarter" idx="13" hasCustomPrompt="1"/>
          </p:nvPr>
        </p:nvSpPr>
        <p:spPr>
          <a:xfrm>
            <a:off x="547200" y="-27000"/>
            <a:ext cx="8604000" cy="6912000"/>
          </a:xfrm>
          <a:custGeom>
            <a:avLst/>
            <a:gdLst>
              <a:gd name="connsiteX0" fmla="*/ 0 w 8604250"/>
              <a:gd name="connsiteY0" fmla="*/ 0 h 6858000"/>
              <a:gd name="connsiteX1" fmla="*/ 8604250 w 8604250"/>
              <a:gd name="connsiteY1" fmla="*/ 0 h 6858000"/>
              <a:gd name="connsiteX2" fmla="*/ 8604250 w 8604250"/>
              <a:gd name="connsiteY2" fmla="*/ 6858000 h 6858000"/>
              <a:gd name="connsiteX3" fmla="*/ 0 w 8604250"/>
              <a:gd name="connsiteY3" fmla="*/ 6858000 h 6858000"/>
              <a:gd name="connsiteX4" fmla="*/ 0 w 8604250"/>
              <a:gd name="connsiteY4" fmla="*/ 0 h 6858000"/>
              <a:gd name="connsiteX0" fmla="*/ 8122 w 8612372"/>
              <a:gd name="connsiteY0" fmla="*/ 0 h 6858000"/>
              <a:gd name="connsiteX1" fmla="*/ 8612372 w 8612372"/>
              <a:gd name="connsiteY1" fmla="*/ 0 h 6858000"/>
              <a:gd name="connsiteX2" fmla="*/ 8612372 w 8612372"/>
              <a:gd name="connsiteY2" fmla="*/ 6858000 h 6858000"/>
              <a:gd name="connsiteX3" fmla="*/ 8122 w 8612372"/>
              <a:gd name="connsiteY3" fmla="*/ 6858000 h 6858000"/>
              <a:gd name="connsiteX4" fmla="*/ 0 w 8612372"/>
              <a:gd name="connsiteY4" fmla="*/ 3327991 h 6858000"/>
              <a:gd name="connsiteX5" fmla="*/ 8122 w 8612372"/>
              <a:gd name="connsiteY5" fmla="*/ 0 h 6858000"/>
              <a:gd name="connsiteX0" fmla="*/ 8122 w 8612372"/>
              <a:gd name="connsiteY0" fmla="*/ 0 h 6858000"/>
              <a:gd name="connsiteX1" fmla="*/ 8612372 w 8612372"/>
              <a:gd name="connsiteY1" fmla="*/ 0 h 6858000"/>
              <a:gd name="connsiteX2" fmla="*/ 8612372 w 8612372"/>
              <a:gd name="connsiteY2" fmla="*/ 6858000 h 6858000"/>
              <a:gd name="connsiteX3" fmla="*/ 8122 w 8612372"/>
              <a:gd name="connsiteY3" fmla="*/ 6858000 h 6858000"/>
              <a:gd name="connsiteX4" fmla="*/ 0 w 8612372"/>
              <a:gd name="connsiteY4" fmla="*/ 3327991 h 6858000"/>
              <a:gd name="connsiteX5" fmla="*/ 8122 w 8612372"/>
              <a:gd name="connsiteY5" fmla="*/ 0 h 6858000"/>
              <a:gd name="connsiteX0" fmla="*/ 8122 w 8612372"/>
              <a:gd name="connsiteY0" fmla="*/ 0 h 6858000"/>
              <a:gd name="connsiteX1" fmla="*/ 8612372 w 8612372"/>
              <a:gd name="connsiteY1" fmla="*/ 0 h 6858000"/>
              <a:gd name="connsiteX2" fmla="*/ 8612372 w 8612372"/>
              <a:gd name="connsiteY2" fmla="*/ 6858000 h 6858000"/>
              <a:gd name="connsiteX3" fmla="*/ 8122 w 8612372"/>
              <a:gd name="connsiteY3" fmla="*/ 6858000 h 6858000"/>
              <a:gd name="connsiteX4" fmla="*/ 0 w 8612372"/>
              <a:gd name="connsiteY4" fmla="*/ 3327991 h 6858000"/>
              <a:gd name="connsiteX5" fmla="*/ 8122 w 8612372"/>
              <a:gd name="connsiteY5" fmla="*/ 0 h 6858000"/>
              <a:gd name="connsiteX0" fmla="*/ 8122 w 8612372"/>
              <a:gd name="connsiteY0" fmla="*/ 0 h 6858000"/>
              <a:gd name="connsiteX1" fmla="*/ 723014 w 8612372"/>
              <a:gd name="connsiteY1" fmla="*/ 0 h 6858000"/>
              <a:gd name="connsiteX2" fmla="*/ 8612372 w 8612372"/>
              <a:gd name="connsiteY2" fmla="*/ 0 h 6858000"/>
              <a:gd name="connsiteX3" fmla="*/ 8612372 w 8612372"/>
              <a:gd name="connsiteY3" fmla="*/ 6858000 h 6858000"/>
              <a:gd name="connsiteX4" fmla="*/ 8122 w 8612372"/>
              <a:gd name="connsiteY4" fmla="*/ 6858000 h 6858000"/>
              <a:gd name="connsiteX5" fmla="*/ 0 w 8612372"/>
              <a:gd name="connsiteY5" fmla="*/ 3327991 h 6858000"/>
              <a:gd name="connsiteX6" fmla="*/ 8122 w 8612372"/>
              <a:gd name="connsiteY6" fmla="*/ 0 h 6858000"/>
              <a:gd name="connsiteX0" fmla="*/ 8122 w 8612372"/>
              <a:gd name="connsiteY0" fmla="*/ 0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7" fmla="*/ 8122 w 8612372"/>
              <a:gd name="connsiteY7" fmla="*/ 0 h 6858000"/>
              <a:gd name="connsiteX0" fmla="*/ 8122 w 8612372"/>
              <a:gd name="connsiteY0" fmla="*/ 0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7" fmla="*/ 8122 w 8612372"/>
              <a:gd name="connsiteY7" fmla="*/ 0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712381 w 8612372"/>
              <a:gd name="connsiteY5" fmla="*/ 6847367 h 6858000"/>
              <a:gd name="connsiteX6" fmla="*/ 8122 w 8612372"/>
              <a:gd name="connsiteY6" fmla="*/ 6858000 h 6858000"/>
              <a:gd name="connsiteX7" fmla="*/ 0 w 8612372"/>
              <a:gd name="connsiteY7" fmla="*/ 3327991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712381 w 8612372"/>
              <a:gd name="connsiteY5" fmla="*/ 6847367 h 6858000"/>
              <a:gd name="connsiteX6" fmla="*/ 8122 w 8612372"/>
              <a:gd name="connsiteY6" fmla="*/ 6858000 h 6858000"/>
              <a:gd name="connsiteX7" fmla="*/ 0 w 8612372"/>
              <a:gd name="connsiteY7" fmla="*/ 3327991 h 6858000"/>
              <a:gd name="connsiteX0" fmla="*/ 723014 w 9335386"/>
              <a:gd name="connsiteY0" fmla="*/ 3327991 h 6858000"/>
              <a:gd name="connsiteX1" fmla="*/ 1446028 w 9335386"/>
              <a:gd name="connsiteY1" fmla="*/ 0 h 6858000"/>
              <a:gd name="connsiteX2" fmla="*/ 1446028 w 9335386"/>
              <a:gd name="connsiteY2" fmla="*/ 0 h 6858000"/>
              <a:gd name="connsiteX3" fmla="*/ 9335386 w 9335386"/>
              <a:gd name="connsiteY3" fmla="*/ 0 h 6858000"/>
              <a:gd name="connsiteX4" fmla="*/ 9335386 w 9335386"/>
              <a:gd name="connsiteY4" fmla="*/ 6858000 h 6858000"/>
              <a:gd name="connsiteX5" fmla="*/ 1435395 w 9335386"/>
              <a:gd name="connsiteY5" fmla="*/ 6847367 h 6858000"/>
              <a:gd name="connsiteX6" fmla="*/ 723014 w 9335386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938688"/>
              <a:gd name="connsiteY0" fmla="*/ 3327991 h 6858000"/>
              <a:gd name="connsiteX1" fmla="*/ 1049330 w 8938688"/>
              <a:gd name="connsiteY1" fmla="*/ 0 h 6858000"/>
              <a:gd name="connsiteX2" fmla="*/ 1049330 w 8938688"/>
              <a:gd name="connsiteY2" fmla="*/ 0 h 6858000"/>
              <a:gd name="connsiteX3" fmla="*/ 8938688 w 8938688"/>
              <a:gd name="connsiteY3" fmla="*/ 0 h 6858000"/>
              <a:gd name="connsiteX4" fmla="*/ 8938688 w 8938688"/>
              <a:gd name="connsiteY4" fmla="*/ 6858000 h 6858000"/>
              <a:gd name="connsiteX5" fmla="*/ 1038697 w 8938688"/>
              <a:gd name="connsiteY5" fmla="*/ 6847367 h 6858000"/>
              <a:gd name="connsiteX6" fmla="*/ 1772 w 8938688"/>
              <a:gd name="connsiteY6" fmla="*/ 3327991 h 6858000"/>
              <a:gd name="connsiteX0" fmla="*/ 1772 w 8579156"/>
              <a:gd name="connsiteY0" fmla="*/ 3327991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327991 h 6858000"/>
              <a:gd name="connsiteX0" fmla="*/ 1772 w 8579156"/>
              <a:gd name="connsiteY0" fmla="*/ 3480627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80627 h 6858000"/>
              <a:gd name="connsiteX0" fmla="*/ 1772 w 8579156"/>
              <a:gd name="connsiteY0" fmla="*/ 3309227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309227 h 6858000"/>
              <a:gd name="connsiteX0" fmla="*/ 1772 w 8579156"/>
              <a:gd name="connsiteY0" fmla="*/ 3309227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309227 h 6858000"/>
              <a:gd name="connsiteX0" fmla="*/ 1772 w 8579156"/>
              <a:gd name="connsiteY0" fmla="*/ 3461863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61863 h 6858000"/>
              <a:gd name="connsiteX0" fmla="*/ 1772 w 8579156"/>
              <a:gd name="connsiteY0" fmla="*/ 3461863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61863 h 6858000"/>
              <a:gd name="connsiteX0" fmla="*/ 1772 w 8579156"/>
              <a:gd name="connsiteY0" fmla="*/ 3461863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61863 h 6858000"/>
              <a:gd name="connsiteX0" fmla="*/ 0 w 8577384"/>
              <a:gd name="connsiteY0" fmla="*/ 3461863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61863 h 6858000"/>
              <a:gd name="connsiteX0" fmla="*/ 0 w 8577384"/>
              <a:gd name="connsiteY0" fmla="*/ 3461863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61863 h 6858000"/>
              <a:gd name="connsiteX0" fmla="*/ 0 w 8577384"/>
              <a:gd name="connsiteY0" fmla="*/ 3461863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61863 h 6858000"/>
              <a:gd name="connsiteX0" fmla="*/ 0 w 8577384"/>
              <a:gd name="connsiteY0" fmla="*/ 3435074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35074 h 6858000"/>
              <a:gd name="connsiteX0" fmla="*/ 0 w 8577384"/>
              <a:gd name="connsiteY0" fmla="*/ 3435074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350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7384" h="6858000">
                <a:moveTo>
                  <a:pt x="0" y="3435074"/>
                </a:moveTo>
                <a:cubicBezTo>
                  <a:pt x="46100" y="2181673"/>
                  <a:pt x="186062" y="1193346"/>
                  <a:pt x="688026" y="0"/>
                </a:cubicBezTo>
                <a:lnTo>
                  <a:pt x="688026" y="0"/>
                </a:lnTo>
                <a:lnTo>
                  <a:pt x="8577384" y="0"/>
                </a:lnTo>
                <a:lnTo>
                  <a:pt x="8577384" y="6858000"/>
                </a:lnTo>
                <a:lnTo>
                  <a:pt x="677393" y="6847367"/>
                </a:lnTo>
                <a:cubicBezTo>
                  <a:pt x="241458" y="5635711"/>
                  <a:pt x="21773" y="4616230"/>
                  <a:pt x="0" y="3435074"/>
                </a:cubicBezTo>
                <a:close/>
              </a:path>
            </a:pathLst>
          </a:custGeom>
        </p:spPr>
        <p:txBody>
          <a:bodyPr lIns="1440000" rIns="9000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sz="1600" i="1">
                <a:solidFill>
                  <a:srgbClr val="FF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Lisää esityksen kansikuva napsauttamalla kuvaketta.</a:t>
            </a:r>
            <a:br>
              <a:rPr lang="fi-FI" dirty="0" smtClean="0"/>
            </a:br>
            <a:r>
              <a:rPr lang="fi-FI" dirty="0" smtClean="0"/>
              <a:t>Voit käyttää myös valmiita, kuvallisia etusivu-pohjia, jotka löytyvät:</a:t>
            </a:r>
            <a:br>
              <a:rPr lang="fi-FI" dirty="0" smtClean="0"/>
            </a:br>
            <a:r>
              <a:rPr lang="fi-FI" dirty="0" smtClean="0"/>
              <a:t>M:\gkk_mallipohjat\4_Powerpoint_KANSI_mallit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VIE KUVA TAAKSE LISÄTÄKSESI TEKSTIT</a:t>
            </a:r>
          </a:p>
        </p:txBody>
      </p:sp>
      <p:sp>
        <p:nvSpPr>
          <p:cNvPr id="8" name="Otsikko 1"/>
          <p:cNvSpPr>
            <a:spLocks noGrp="1"/>
          </p:cNvSpPr>
          <p:nvPr>
            <p:ph type="ctrTitle" hasCustomPrompt="1"/>
          </p:nvPr>
        </p:nvSpPr>
        <p:spPr>
          <a:xfrm>
            <a:off x="1115616" y="1556793"/>
            <a:ext cx="7342584" cy="1512167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accent1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fi-FI" dirty="0" smtClean="0"/>
              <a:t>Esityksen nimi</a:t>
            </a:r>
            <a:endParaRPr lang="fi-FI" dirty="0"/>
          </a:p>
        </p:txBody>
      </p:sp>
      <p:sp>
        <p:nvSpPr>
          <p:cNvPr id="10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26568" y="3600000"/>
            <a:ext cx="5720680" cy="2209800"/>
          </a:xfrm>
        </p:spPr>
        <p:txBody>
          <a:bodyPr>
            <a:noAutofit/>
          </a:bodyPr>
          <a:lstStyle>
            <a:lvl1pPr marL="0" indent="0" algn="ctr">
              <a:buNone/>
              <a:defRPr b="0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Esityksen pitäjä / organisaation nimi</a:t>
            </a:r>
            <a:br>
              <a:rPr lang="fi-FI" dirty="0" smtClean="0"/>
            </a:br>
            <a:r>
              <a:rPr lang="fi-FI" dirty="0" smtClean="0"/>
              <a:t>tilaisuus, päivämäärä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FB42-35FF-422C-87BA-FB2027FD9E21}" type="datetime1">
              <a:rPr lang="fi-FI" smtClean="0"/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6336-6AF6-41E7-801B-71C185ECB5BE}" type="datetime1">
              <a:rPr lang="fi-FI" smtClean="0"/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5122800" y="1700808"/>
            <a:ext cx="35640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35640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03350" y="1484313"/>
            <a:ext cx="7272338" cy="7921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fi-FI" dirty="0" smtClean="0"/>
              <a:t>Alaotsikko tai ingressi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403648" y="2348879"/>
            <a:ext cx="7283152" cy="394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C8B6-5328-4282-82E4-63AB645C8FF8}" type="datetime1">
              <a:rPr lang="fi-FI" smtClean="0"/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sisältöä +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0432-C6D7-42F5-8BE3-48D53EAC92E4}" type="datetime1">
              <a:rPr lang="fi-FI" smtClean="0"/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5122800" y="2350800"/>
            <a:ext cx="3564000" cy="3949899"/>
          </a:xfr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●"/>
              <a:tabLst/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2350800"/>
            <a:ext cx="3564000" cy="394989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4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03350" y="1484313"/>
            <a:ext cx="7272338" cy="7921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fi-FI" dirty="0" smtClean="0"/>
              <a:t>Alaotsikko tai ingressi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5C6-C57D-4AA8-AD29-25527C713675}" type="datetime1">
              <a:rPr lang="fi-FI" smtClean="0"/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3898800" y="1700808"/>
            <a:ext cx="4788000" cy="45259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i="1" baseline="0">
                <a:solidFill>
                  <a:srgbClr val="FF0000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taulukko, kuva, </a:t>
            </a:r>
            <a:r>
              <a:rPr lang="fi-FI" dirty="0" err="1" smtClean="0"/>
              <a:t>graafi</a:t>
            </a:r>
            <a:r>
              <a:rPr lang="fi-FI" dirty="0" smtClean="0"/>
              <a:t> tai </a:t>
            </a:r>
            <a:r>
              <a:rPr lang="fi-FI" dirty="0" err="1" smtClean="0"/>
              <a:t>SmartArt</a:t>
            </a:r>
            <a:r>
              <a:rPr lang="fi-FI" dirty="0" smtClean="0"/>
              <a:t> kaavio napsauttamalla kuvaketta.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2304256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403648" y="5504458"/>
            <a:ext cx="6624736" cy="80486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6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Kuvan selitetekstiä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3A29-AADE-48B2-8945-BBBE6F97FDA1}" type="datetime1">
              <a:rPr lang="fi-FI" smtClean="0"/>
              <a:t>17.9.2013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403648" y="1405880"/>
            <a:ext cx="6624736" cy="41044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0" i="1">
                <a:solidFill>
                  <a:srgbClr val="FF0000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taulukko, kuva, </a:t>
            </a:r>
            <a:r>
              <a:rPr lang="fi-FI" dirty="0" err="1" smtClean="0"/>
              <a:t>graafi</a:t>
            </a:r>
            <a:r>
              <a:rPr lang="fi-FI" dirty="0" smtClean="0"/>
              <a:t> tai </a:t>
            </a:r>
            <a:r>
              <a:rPr lang="fi-FI" dirty="0" err="1" smtClean="0"/>
              <a:t>SmartArt</a:t>
            </a:r>
            <a:r>
              <a:rPr lang="fi-FI" dirty="0" smtClean="0"/>
              <a:t> kaavio napsauttamalla kuvaketta.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624736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 + pyöreäkuva(pien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CF7F-C7CC-4EAC-9F36-359DF7F45384}" type="datetime1">
              <a:rPr lang="fi-FI" smtClean="0"/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2304256" cy="4525963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3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176456" y="1700213"/>
            <a:ext cx="4500000" cy="4500000"/>
          </a:xfrm>
          <a:prstGeom prst="ellipse">
            <a:avLst/>
          </a:prstGeom>
          <a:ln w="19050">
            <a:solidFill>
              <a:schemeClr val="bg2"/>
            </a:solidFill>
          </a:ln>
          <a:effectLst>
            <a:outerShdw blurRad="127000" dist="50800" dir="2100000" algn="ctr" rotWithShape="0">
              <a:srgbClr val="000000">
                <a:alpha val="7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1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syke_vasenkaari_vaaleansini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3048"/>
            <a:ext cx="1298448" cy="68519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03648" y="1699200"/>
            <a:ext cx="728315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 rot="16200000">
            <a:off x="35496" y="404664"/>
            <a:ext cx="432049" cy="14401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CE51AD14-124C-456D-A533-DA12B1993468}" type="datetime1">
              <a:rPr lang="fi-FI" smtClean="0"/>
              <a:t>17.9.2013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 rot="16200000">
            <a:off x="-1044624" y="1988840"/>
            <a:ext cx="2592290" cy="14401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Taneli </a:t>
            </a:r>
            <a:r>
              <a:rPr lang="fi-FI" dirty="0" err="1" smtClean="0"/>
              <a:t>Duunari-Työntekijäinen</a:t>
            </a:r>
            <a:r>
              <a:rPr lang="fi-FI" dirty="0" smtClean="0"/>
              <a:t>, SYKE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62" r:id="rId4"/>
    <p:sldLayoutId id="2147483660" r:id="rId5"/>
    <p:sldLayoutId id="2147483663" r:id="rId6"/>
    <p:sldLayoutId id="2147483675" r:id="rId7"/>
    <p:sldLayoutId id="2147483657" r:id="rId8"/>
    <p:sldLayoutId id="2147483681" r:id="rId9"/>
    <p:sldLayoutId id="2147483686" r:id="rId10"/>
    <p:sldLayoutId id="2147483683" r:id="rId11"/>
    <p:sldLayoutId id="2147483654" r:id="rId12"/>
    <p:sldLayoutId id="2147483655" r:id="rId13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0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MONIMET </a:t>
            </a:r>
            <a:r>
              <a:rPr lang="fi-FI" dirty="0" err="1" smtClean="0"/>
              <a:t>Actions</a:t>
            </a:r>
            <a:r>
              <a:rPr lang="fi-FI" dirty="0" smtClean="0"/>
              <a:t> B7, C2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i="1" dirty="0" smtClean="0">
                <a:solidFill>
                  <a:schemeClr val="tx1"/>
                </a:solidFill>
                <a:latin typeface="+mn-lt"/>
              </a:rPr>
              <a:t>EU Life12 ENV/FI/000409</a:t>
            </a:r>
            <a:endParaRPr lang="fi-FI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Maria </a:t>
            </a:r>
            <a:r>
              <a:rPr lang="fi-F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Holmberg, Anu Akujärvi</a:t>
            </a:r>
            <a:r>
              <a:rPr lang="fi-FI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Katri Rankinen, </a:t>
            </a:r>
            <a:r>
              <a:rPr lang="fi-F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SYKE,</a:t>
            </a:r>
            <a:br>
              <a:rPr lang="fi-F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fi-FI" dirty="0" err="1" smtClean="0"/>
              <a:t>Monimet</a:t>
            </a:r>
            <a:r>
              <a:rPr lang="fi-FI" dirty="0" smtClean="0"/>
              <a:t> </a:t>
            </a:r>
            <a:r>
              <a:rPr lang="fi-FI" dirty="0" err="1" smtClean="0"/>
              <a:t>kick-off</a:t>
            </a:r>
            <a:r>
              <a:rPr lang="fi-F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17.9.2013</a:t>
            </a:r>
            <a:endParaRPr lang="fi-FI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MONIMET Action B7</a:t>
            </a:r>
          </a:p>
          <a:p>
            <a:r>
              <a:rPr lang="fi-FI" dirty="0" smtClean="0"/>
              <a:t>SYKE, FMI, METLA, UHEL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err="1" smtClean="0"/>
              <a:t>Demonstration</a:t>
            </a:r>
            <a:r>
              <a:rPr lang="fi-FI" dirty="0" smtClean="0"/>
              <a:t> on </a:t>
            </a:r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r>
              <a:rPr lang="fi-FI" dirty="0" smtClean="0"/>
              <a:t> and </a:t>
            </a:r>
            <a:r>
              <a:rPr lang="fi-FI" dirty="0" err="1" smtClean="0"/>
              <a:t>vulnerability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Tasks</a:t>
            </a:r>
            <a:endParaRPr lang="fi-FI" dirty="0" smtClean="0"/>
          </a:p>
          <a:p>
            <a:pPr lvl="1"/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provision </a:t>
            </a:r>
            <a:r>
              <a:rPr lang="fi-FI" dirty="0" err="1" smtClean="0"/>
              <a:t>potential</a:t>
            </a:r>
            <a:endParaRPr lang="fi-FI" dirty="0" smtClean="0"/>
          </a:p>
          <a:p>
            <a:pPr lvl="2"/>
            <a:r>
              <a:rPr lang="fi-FI" dirty="0" err="1" smtClean="0"/>
              <a:t>Indicators</a:t>
            </a:r>
            <a:r>
              <a:rPr lang="fi-FI" dirty="0" smtClean="0"/>
              <a:t> (</a:t>
            </a:r>
            <a:r>
              <a:rPr lang="fi-FI" dirty="0" err="1" smtClean="0"/>
              <a:t>using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 smtClean="0"/>
              <a:t> of B1- B6)</a:t>
            </a:r>
          </a:p>
          <a:p>
            <a:pPr lvl="3"/>
            <a:r>
              <a:rPr lang="fi-FI" dirty="0" err="1" smtClean="0"/>
              <a:t>Carbon</a:t>
            </a:r>
            <a:r>
              <a:rPr lang="fi-FI" dirty="0" smtClean="0"/>
              <a:t> </a:t>
            </a:r>
            <a:r>
              <a:rPr lang="fi-FI" dirty="0" err="1" smtClean="0"/>
              <a:t>sequestration</a:t>
            </a:r>
            <a:endParaRPr lang="fi-FI" dirty="0" smtClean="0"/>
          </a:p>
          <a:p>
            <a:pPr lvl="3"/>
            <a:r>
              <a:rPr lang="fi-FI" dirty="0" err="1" smtClean="0"/>
              <a:t>Nitrogen</a:t>
            </a:r>
            <a:r>
              <a:rPr lang="fi-FI" dirty="0" smtClean="0"/>
              <a:t> </a:t>
            </a:r>
            <a:r>
              <a:rPr lang="fi-FI" dirty="0" err="1" smtClean="0"/>
              <a:t>retention</a:t>
            </a:r>
            <a:endParaRPr lang="fi-FI" dirty="0" smtClean="0"/>
          </a:p>
          <a:p>
            <a:pPr lvl="1"/>
            <a:r>
              <a:rPr lang="fi-FI" dirty="0" err="1" smtClean="0"/>
              <a:t>Vulnerability</a:t>
            </a:r>
            <a:r>
              <a:rPr lang="fi-FI" dirty="0" smtClean="0"/>
              <a:t> </a:t>
            </a:r>
            <a:r>
              <a:rPr lang="fi-FI" dirty="0" err="1" smtClean="0"/>
              <a:t>assessment</a:t>
            </a:r>
            <a:endParaRPr lang="fi-FI" dirty="0" smtClean="0"/>
          </a:p>
          <a:p>
            <a:pPr lvl="2"/>
            <a:r>
              <a:rPr lang="fi-FI" dirty="0" err="1" smtClean="0"/>
              <a:t>Climate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endParaRPr lang="fi-FI" dirty="0" smtClean="0"/>
          </a:p>
          <a:p>
            <a:pPr lvl="2"/>
            <a:r>
              <a:rPr lang="fi-FI" dirty="0" err="1" smtClean="0"/>
              <a:t>Risk</a:t>
            </a:r>
            <a:r>
              <a:rPr lang="fi-FI" dirty="0" smtClean="0"/>
              <a:t> for </a:t>
            </a:r>
            <a:r>
              <a:rPr lang="fi-FI" dirty="0" err="1" smtClean="0"/>
              <a:t>decrease</a:t>
            </a:r>
            <a:r>
              <a:rPr lang="fi-FI" dirty="0" smtClean="0"/>
              <a:t> in the provision of </a:t>
            </a:r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endParaRPr lang="fi-FI" dirty="0" smtClean="0"/>
          </a:p>
          <a:p>
            <a:pPr lvl="2"/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MONIMET Action B7</a:t>
            </a:r>
          </a:p>
          <a:p>
            <a:r>
              <a:rPr lang="fi-FI" dirty="0" smtClean="0"/>
              <a:t>SYKE, FMI, METLA, UHEL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err="1" smtClean="0"/>
              <a:t>Demonstration</a:t>
            </a:r>
            <a:r>
              <a:rPr lang="fi-FI" dirty="0" smtClean="0"/>
              <a:t> on </a:t>
            </a:r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r>
              <a:rPr lang="fi-FI" dirty="0" smtClean="0"/>
              <a:t> and </a:t>
            </a:r>
            <a:r>
              <a:rPr lang="fi-FI" dirty="0" err="1" smtClean="0"/>
              <a:t>vulnerability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Deliverables</a:t>
            </a:r>
            <a:endParaRPr lang="fi-FI" dirty="0" smtClean="0"/>
          </a:p>
          <a:p>
            <a:pPr lvl="1"/>
            <a:r>
              <a:rPr lang="fi-FI" dirty="0" err="1" smtClean="0"/>
              <a:t>Ecosystem</a:t>
            </a:r>
            <a:r>
              <a:rPr lang="fi-FI" dirty="0" smtClean="0"/>
              <a:t> provision </a:t>
            </a:r>
            <a:r>
              <a:rPr lang="fi-FI" dirty="0" err="1" smtClean="0"/>
              <a:t>potential</a:t>
            </a:r>
            <a:r>
              <a:rPr lang="fi-FI" dirty="0" smtClean="0"/>
              <a:t> and </a:t>
            </a:r>
            <a:r>
              <a:rPr lang="fi-FI" dirty="0" err="1" smtClean="0"/>
              <a:t>vulnerability</a:t>
            </a:r>
            <a:r>
              <a:rPr lang="fi-FI" dirty="0" smtClean="0"/>
              <a:t> to </a:t>
            </a:r>
            <a:r>
              <a:rPr lang="fi-FI" dirty="0" err="1" smtClean="0"/>
              <a:t>climate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in </a:t>
            </a:r>
            <a:r>
              <a:rPr lang="fi-FI" dirty="0" err="1" smtClean="0"/>
              <a:t>Climateguide.fi</a:t>
            </a:r>
            <a:r>
              <a:rPr lang="fi-FI" dirty="0" smtClean="0"/>
              <a:t> 15.6.2017</a:t>
            </a:r>
            <a:endParaRPr lang="fi-FI" dirty="0" smtClean="0"/>
          </a:p>
          <a:p>
            <a:r>
              <a:rPr lang="fi-FI" dirty="0" err="1" smtClean="0"/>
              <a:t>Milestones</a:t>
            </a:r>
            <a:endParaRPr lang="fi-FI" dirty="0" smtClean="0"/>
          </a:p>
          <a:p>
            <a:pPr lvl="1"/>
            <a:r>
              <a:rPr lang="fi-FI" dirty="0" smtClean="0"/>
              <a:t>Method </a:t>
            </a:r>
            <a:r>
              <a:rPr lang="fi-FI" dirty="0" err="1" smtClean="0"/>
              <a:t>survey</a:t>
            </a:r>
            <a:r>
              <a:rPr lang="fi-FI" dirty="0" smtClean="0"/>
              <a:t> </a:t>
            </a:r>
            <a:r>
              <a:rPr lang="fi-FI" dirty="0" err="1" smtClean="0"/>
              <a:t>completed</a:t>
            </a:r>
            <a:r>
              <a:rPr lang="fi-FI" dirty="0" smtClean="0"/>
              <a:t> 31.3.2014</a:t>
            </a:r>
          </a:p>
          <a:p>
            <a:pPr lvl="1"/>
            <a:r>
              <a:rPr lang="fi-FI" dirty="0" smtClean="0"/>
              <a:t>Data </a:t>
            </a:r>
            <a:r>
              <a:rPr lang="fi-FI" dirty="0" err="1" smtClean="0"/>
              <a:t>compilation</a:t>
            </a:r>
            <a:r>
              <a:rPr lang="fi-FI" dirty="0" smtClean="0"/>
              <a:t> </a:t>
            </a:r>
            <a:r>
              <a:rPr lang="fi-FI" dirty="0" err="1" smtClean="0"/>
              <a:t>completed</a:t>
            </a:r>
            <a:r>
              <a:rPr lang="fi-FI" dirty="0" smtClean="0"/>
              <a:t> 31.3.2015</a:t>
            </a:r>
            <a:endParaRPr lang="fi-FI" dirty="0" smtClean="0"/>
          </a:p>
          <a:p>
            <a:pPr lvl="1"/>
            <a:r>
              <a:rPr lang="fi-FI" dirty="0" err="1" smtClean="0"/>
              <a:t>Assessment</a:t>
            </a:r>
            <a:r>
              <a:rPr lang="fi-FI" dirty="0" smtClean="0"/>
              <a:t> of </a:t>
            </a:r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provision </a:t>
            </a:r>
            <a:r>
              <a:rPr lang="fi-FI" dirty="0" err="1" smtClean="0"/>
              <a:t>potential</a:t>
            </a:r>
            <a:r>
              <a:rPr lang="fi-FI" dirty="0" smtClean="0"/>
              <a:t> </a:t>
            </a:r>
            <a:r>
              <a:rPr lang="fi-FI" dirty="0" err="1" smtClean="0"/>
              <a:t>completed</a:t>
            </a:r>
            <a:r>
              <a:rPr lang="fi-FI" dirty="0" smtClean="0"/>
              <a:t> 30.11.2015</a:t>
            </a:r>
          </a:p>
          <a:p>
            <a:pPr lvl="1"/>
            <a:r>
              <a:rPr lang="fi-FI" dirty="0" err="1" smtClean="0"/>
              <a:t>Vulnerability</a:t>
            </a:r>
            <a:r>
              <a:rPr lang="fi-FI" dirty="0" smtClean="0"/>
              <a:t> </a:t>
            </a:r>
            <a:r>
              <a:rPr lang="fi-FI" dirty="0" err="1" smtClean="0"/>
              <a:t>assessment</a:t>
            </a:r>
            <a:r>
              <a:rPr lang="fi-FI" dirty="0" smtClean="0"/>
              <a:t> </a:t>
            </a:r>
            <a:r>
              <a:rPr lang="fi-FI" dirty="0" err="1" smtClean="0"/>
              <a:t>completed</a:t>
            </a:r>
            <a:r>
              <a:rPr lang="fi-FI" dirty="0" smtClean="0"/>
              <a:t> 30.11.2016</a:t>
            </a:r>
            <a:endParaRPr lang="fi-FI" dirty="0" smtClean="0"/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9495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MONIMET Action B7</a:t>
            </a:r>
          </a:p>
          <a:p>
            <a:r>
              <a:rPr lang="fi-FI" dirty="0" smtClean="0"/>
              <a:t>SYKE, FMI, METLA, UHEL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err="1" smtClean="0"/>
              <a:t>Demonstration</a:t>
            </a:r>
            <a:r>
              <a:rPr lang="fi-FI" dirty="0" smtClean="0"/>
              <a:t> on </a:t>
            </a:r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r>
              <a:rPr lang="fi-FI" dirty="0" smtClean="0"/>
              <a:t> and </a:t>
            </a:r>
            <a:r>
              <a:rPr lang="fi-FI" dirty="0" err="1" smtClean="0"/>
              <a:t>vulnerability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endParaRPr lang="fi-FI" dirty="0" smtClean="0"/>
          </a:p>
          <a:p>
            <a:pPr lvl="1"/>
            <a:r>
              <a:rPr lang="fi-FI" dirty="0" smtClean="0"/>
              <a:t>Method </a:t>
            </a:r>
            <a:r>
              <a:rPr lang="fi-FI" dirty="0" err="1" smtClean="0"/>
              <a:t>survey</a:t>
            </a:r>
            <a:r>
              <a:rPr lang="fi-FI" dirty="0" smtClean="0"/>
              <a:t> </a:t>
            </a:r>
          </a:p>
          <a:p>
            <a:pPr lvl="2"/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indicators</a:t>
            </a:r>
            <a:endParaRPr lang="fi-FI" dirty="0" smtClean="0"/>
          </a:p>
          <a:p>
            <a:pPr lvl="2"/>
            <a:r>
              <a:rPr lang="fi-FI" dirty="0" err="1" smtClean="0"/>
              <a:t>Valuation</a:t>
            </a:r>
            <a:r>
              <a:rPr lang="fi-FI" dirty="0" smtClean="0"/>
              <a:t> of </a:t>
            </a:r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endParaRPr lang="fi-FI" dirty="0" smtClean="0"/>
          </a:p>
          <a:p>
            <a:pPr lvl="1"/>
            <a:r>
              <a:rPr lang="fi-FI" dirty="0" smtClean="0"/>
              <a:t>Data </a:t>
            </a:r>
            <a:r>
              <a:rPr lang="fi-FI" dirty="0" err="1" smtClean="0"/>
              <a:t>compilation</a:t>
            </a:r>
            <a:endParaRPr lang="fi-FI" dirty="0" smtClean="0"/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690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Vulnerability</a:t>
            </a:r>
            <a:r>
              <a:rPr lang="fi-FI" dirty="0" smtClean="0"/>
              <a:t> </a:t>
            </a:r>
            <a:r>
              <a:rPr lang="fi-FI" dirty="0" err="1" smtClean="0"/>
              <a:t>assessment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7" name="Kaaviokuva 6"/>
          <p:cNvGraphicFramePr/>
          <p:nvPr>
            <p:extLst>
              <p:ext uri="{D42A27DB-BD31-4B8C-83A1-F6EECF244321}">
                <p14:modId xmlns:p14="http://schemas.microsoft.com/office/powerpoint/2010/main" val="1938792441"/>
              </p:ext>
            </p:extLst>
          </p:nvPr>
        </p:nvGraphicFramePr>
        <p:xfrm>
          <a:off x="1276350" y="1618531"/>
          <a:ext cx="7353300" cy="4325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1276350" y="5982811"/>
            <a:ext cx="74494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The vulnerability assessment will result in maps and statistics and utilize the climate change</a:t>
            </a:r>
          </a:p>
          <a:p>
            <a:r>
              <a:rPr lang="en-US" sz="1400" i="1" dirty="0"/>
              <a:t>indicators as results of mass balance models, spatially explicit data and methods to </a:t>
            </a:r>
            <a:r>
              <a:rPr lang="en-US" sz="1400" i="1" dirty="0" smtClean="0"/>
              <a:t>assess</a:t>
            </a:r>
          </a:p>
          <a:p>
            <a:r>
              <a:rPr lang="en-US" sz="1400" i="1" dirty="0" smtClean="0"/>
              <a:t>ecosystem service provision </a:t>
            </a:r>
            <a:r>
              <a:rPr lang="en-US" sz="1400" i="1" dirty="0"/>
              <a:t>potential and predicted changes in the potential.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21103559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MONIMET Action </a:t>
            </a:r>
            <a:r>
              <a:rPr lang="fi-FI" dirty="0" smtClean="0"/>
              <a:t>C2</a:t>
            </a:r>
            <a:endParaRPr lang="fi-FI" dirty="0" smtClean="0"/>
          </a:p>
          <a:p>
            <a:r>
              <a:rPr lang="fi-FI" dirty="0" smtClean="0"/>
              <a:t>SYKE, FMI, METLA, UHEL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err="1" smtClean="0"/>
              <a:t>Monitoring</a:t>
            </a:r>
            <a:r>
              <a:rPr lang="fi-FI" dirty="0" smtClean="0"/>
              <a:t> of </a:t>
            </a:r>
            <a:r>
              <a:rPr lang="fi-FI" dirty="0" err="1" smtClean="0"/>
              <a:t>socio-economic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Aim</a:t>
            </a:r>
            <a:r>
              <a:rPr lang="fi-FI" dirty="0" smtClean="0"/>
              <a:t> to </a:t>
            </a:r>
            <a:r>
              <a:rPr lang="fi-FI" dirty="0" err="1" smtClean="0"/>
              <a:t>assess</a:t>
            </a:r>
            <a:r>
              <a:rPr lang="fi-FI" dirty="0" smtClean="0"/>
              <a:t> the </a:t>
            </a:r>
            <a:r>
              <a:rPr lang="fi-FI" dirty="0" err="1" smtClean="0"/>
              <a:t>awareness</a:t>
            </a:r>
            <a:r>
              <a:rPr lang="fi-FI" dirty="0" smtClean="0"/>
              <a:t> of </a:t>
            </a:r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population</a:t>
            </a:r>
            <a:r>
              <a:rPr lang="fi-FI" dirty="0" smtClean="0"/>
              <a:t> </a:t>
            </a:r>
          </a:p>
          <a:p>
            <a:pPr lvl="2"/>
            <a:r>
              <a:rPr lang="fi-FI" dirty="0" err="1" smtClean="0"/>
              <a:t>Role</a:t>
            </a:r>
            <a:r>
              <a:rPr lang="fi-FI" dirty="0" smtClean="0"/>
              <a:t> of </a:t>
            </a:r>
            <a:r>
              <a:rPr lang="fi-FI" dirty="0" err="1" smtClean="0"/>
              <a:t>forests</a:t>
            </a:r>
            <a:r>
              <a:rPr lang="fi-FI" dirty="0" smtClean="0"/>
              <a:t> in </a:t>
            </a:r>
            <a:r>
              <a:rPr lang="fi-FI" dirty="0" err="1" smtClean="0"/>
              <a:t>carbon</a:t>
            </a:r>
            <a:r>
              <a:rPr lang="fi-FI" dirty="0" smtClean="0"/>
              <a:t> </a:t>
            </a:r>
            <a:r>
              <a:rPr lang="fi-FI" dirty="0" err="1" smtClean="0"/>
              <a:t>balance</a:t>
            </a:r>
            <a:endParaRPr lang="fi-FI" dirty="0" smtClean="0"/>
          </a:p>
          <a:p>
            <a:pPr lvl="2"/>
            <a:r>
              <a:rPr lang="fi-FI" dirty="0" err="1" smtClean="0"/>
              <a:t>Vulnerability</a:t>
            </a:r>
            <a:r>
              <a:rPr lang="fi-FI" dirty="0" smtClean="0"/>
              <a:t> of </a:t>
            </a:r>
            <a:r>
              <a:rPr lang="fi-FI" dirty="0" err="1" smtClean="0"/>
              <a:t>municipalities</a:t>
            </a:r>
            <a:r>
              <a:rPr lang="fi-FI" dirty="0" smtClean="0"/>
              <a:t> to </a:t>
            </a:r>
            <a:r>
              <a:rPr lang="fi-FI" dirty="0" err="1" smtClean="0"/>
              <a:t>climate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endParaRPr lang="fi-FI" dirty="0" smtClean="0"/>
          </a:p>
          <a:p>
            <a:r>
              <a:rPr lang="fi-FI" dirty="0" err="1" smtClean="0"/>
              <a:t>Tasks</a:t>
            </a:r>
            <a:endParaRPr lang="fi-FI" dirty="0" smtClean="0"/>
          </a:p>
          <a:p>
            <a:pPr lvl="1"/>
            <a:r>
              <a:rPr lang="fi-FI" dirty="0" err="1" smtClean="0"/>
              <a:t>Surveys</a:t>
            </a:r>
            <a:r>
              <a:rPr lang="fi-FI" dirty="0"/>
              <a:t> </a:t>
            </a:r>
            <a:endParaRPr lang="fi-FI" dirty="0" smtClean="0"/>
          </a:p>
          <a:p>
            <a:pPr lvl="2"/>
            <a:r>
              <a:rPr lang="fi-FI" dirty="0" err="1" smtClean="0"/>
              <a:t>Targeted</a:t>
            </a:r>
            <a:r>
              <a:rPr lang="fi-FI" dirty="0" smtClean="0"/>
              <a:t> to </a:t>
            </a:r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population</a:t>
            </a:r>
            <a:endParaRPr lang="fi-FI" dirty="0" smtClean="0"/>
          </a:p>
          <a:p>
            <a:pPr lvl="3"/>
            <a:r>
              <a:rPr lang="fi-FI" dirty="0" err="1" smtClean="0"/>
              <a:t>Lepsämänjoki</a:t>
            </a:r>
            <a:endParaRPr lang="fi-FI" dirty="0" smtClean="0"/>
          </a:p>
          <a:p>
            <a:pPr lvl="3"/>
            <a:r>
              <a:rPr lang="fi-FI" dirty="0" smtClean="0"/>
              <a:t>Hämeenlinna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621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MONIMET Action </a:t>
            </a:r>
            <a:r>
              <a:rPr lang="fi-FI" dirty="0" smtClean="0"/>
              <a:t>C2</a:t>
            </a:r>
            <a:endParaRPr lang="fi-FI" dirty="0" smtClean="0"/>
          </a:p>
          <a:p>
            <a:r>
              <a:rPr lang="fi-FI" dirty="0" smtClean="0"/>
              <a:t>SYKE, FMI, METLA, UHEL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err="1" smtClean="0"/>
              <a:t>Monitoring</a:t>
            </a:r>
            <a:r>
              <a:rPr lang="fi-FI" dirty="0" smtClean="0"/>
              <a:t> of </a:t>
            </a:r>
            <a:r>
              <a:rPr lang="fi-FI" dirty="0" err="1" smtClean="0"/>
              <a:t>socio-economic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Deliverables</a:t>
            </a:r>
            <a:endParaRPr lang="fi-FI" dirty="0" smtClean="0"/>
          </a:p>
          <a:p>
            <a:pPr lvl="1"/>
            <a:r>
              <a:rPr lang="fi-FI" dirty="0" err="1" smtClean="0"/>
              <a:t>Contribution</a:t>
            </a:r>
            <a:r>
              <a:rPr lang="fi-FI" dirty="0" smtClean="0"/>
              <a:t> to </a:t>
            </a:r>
            <a:r>
              <a:rPr lang="fi-FI" dirty="0" err="1" smtClean="0"/>
              <a:t>final</a:t>
            </a:r>
            <a:r>
              <a:rPr lang="fi-FI" dirty="0" smtClean="0"/>
              <a:t> </a:t>
            </a:r>
            <a:r>
              <a:rPr lang="fi-FI" dirty="0" err="1" smtClean="0"/>
              <a:t>report</a:t>
            </a:r>
            <a:r>
              <a:rPr lang="fi-FI" dirty="0" smtClean="0"/>
              <a:t> 1.9.2017</a:t>
            </a:r>
          </a:p>
          <a:p>
            <a:r>
              <a:rPr lang="fi-FI" dirty="0" err="1" smtClean="0"/>
              <a:t>Milestones</a:t>
            </a:r>
            <a:endParaRPr lang="fi-FI" dirty="0" smtClean="0"/>
          </a:p>
          <a:p>
            <a:pPr lvl="1"/>
            <a:r>
              <a:rPr lang="fi-FI" dirty="0" smtClean="0"/>
              <a:t>1st </a:t>
            </a:r>
            <a:r>
              <a:rPr lang="fi-FI" dirty="0" err="1" smtClean="0"/>
              <a:t>survey</a:t>
            </a:r>
            <a:r>
              <a:rPr lang="fi-FI" dirty="0" smtClean="0"/>
              <a:t> on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awareness</a:t>
            </a:r>
            <a:r>
              <a:rPr lang="fi-FI" dirty="0" smtClean="0"/>
              <a:t> 31.1.2014</a:t>
            </a:r>
          </a:p>
          <a:p>
            <a:pPr lvl="1"/>
            <a:r>
              <a:rPr lang="fi-FI" dirty="0" smtClean="0"/>
              <a:t>2nd </a:t>
            </a:r>
            <a:r>
              <a:rPr lang="fi-FI" dirty="0" err="1" smtClean="0"/>
              <a:t>survey</a:t>
            </a:r>
            <a:r>
              <a:rPr lang="fi-FI" dirty="0" smtClean="0"/>
              <a:t> on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awareness</a:t>
            </a:r>
            <a:r>
              <a:rPr lang="fi-FI" dirty="0" smtClean="0"/>
              <a:t> 1.6.2017</a:t>
            </a:r>
          </a:p>
          <a:p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r>
              <a:rPr lang="fi-FI" dirty="0" smtClean="0"/>
              <a:t>	</a:t>
            </a:r>
          </a:p>
          <a:p>
            <a:pPr lvl="1"/>
            <a:r>
              <a:rPr lang="fi-FI" dirty="0" smtClean="0"/>
              <a:t>1st </a:t>
            </a:r>
            <a:r>
              <a:rPr lang="fi-FI" dirty="0" err="1" smtClean="0"/>
              <a:t>survey</a:t>
            </a:r>
            <a:endParaRPr lang="fi-FI" dirty="0" smtClean="0"/>
          </a:p>
          <a:p>
            <a:pPr lvl="2"/>
            <a:r>
              <a:rPr lang="fi-FI" dirty="0" err="1" smtClean="0"/>
              <a:t>Background</a:t>
            </a:r>
            <a:r>
              <a:rPr lang="fi-FI" dirty="0" smtClean="0"/>
              <a:t> status in VACCIA</a:t>
            </a:r>
          </a:p>
          <a:p>
            <a:pPr lvl="2"/>
            <a:r>
              <a:rPr lang="fi-FI" dirty="0" err="1" smtClean="0"/>
              <a:t>Contacts</a:t>
            </a:r>
            <a:r>
              <a:rPr lang="fi-FI" dirty="0" smtClean="0"/>
              <a:t> to </a:t>
            </a:r>
            <a:r>
              <a:rPr lang="fi-FI" dirty="0" err="1" smtClean="0"/>
              <a:t>stakeholders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1701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YKEpohja_valk_sini">
  <a:themeElements>
    <a:clrScheme name="SYKE_yleinen">
      <a:dk1>
        <a:srgbClr val="000000"/>
      </a:dk1>
      <a:lt1>
        <a:srgbClr val="FFFFFF"/>
      </a:lt1>
      <a:dk2>
        <a:srgbClr val="586D78"/>
      </a:dk2>
      <a:lt2>
        <a:srgbClr val="9DCFEF"/>
      </a:lt2>
      <a:accent1>
        <a:srgbClr val="48A5E1"/>
      </a:accent1>
      <a:accent2>
        <a:srgbClr val="C5BF00"/>
      </a:accent2>
      <a:accent3>
        <a:srgbClr val="78A234"/>
      </a:accent3>
      <a:accent4>
        <a:srgbClr val="B45B2C"/>
      </a:accent4>
      <a:accent5>
        <a:srgbClr val="D5A100"/>
      </a:accent5>
      <a:accent6>
        <a:srgbClr val="A1A9C2"/>
      </a:accent6>
      <a:hlink>
        <a:srgbClr val="0097A8"/>
      </a:hlink>
      <a:folHlink>
        <a:srgbClr val="508A35"/>
      </a:folHlink>
    </a:clrScheme>
    <a:fontScheme name="SYK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_SYKEpohja_valk_sini</Template>
  <TotalTime>0</TotalTime>
  <Words>311</Words>
  <Application>Microsoft Office PowerPoint</Application>
  <PresentationFormat>Näytössä katseltava diaesitys (4:3)</PresentationFormat>
  <Paragraphs>84</Paragraphs>
  <Slides>7</Slides>
  <Notes>6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_SYKEpohja_valk_sini</vt:lpstr>
      <vt:lpstr>MONIMET Actions B7, C2 EU Life12 ENV/FI/000409</vt:lpstr>
      <vt:lpstr>Demonstration on ecosystem services and vulnerability</vt:lpstr>
      <vt:lpstr>Demonstration on ecosystem services and vulnerability</vt:lpstr>
      <vt:lpstr>Demonstration on ecosystem services and vulnerability</vt:lpstr>
      <vt:lpstr>Vulnerability assessment</vt:lpstr>
      <vt:lpstr>Monitoring of socio-economic impact</vt:lpstr>
      <vt:lpstr>Monitoring of socio-economic 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2013-09-02T13:09:15Z</dcterms:created>
  <dcterms:modified xsi:type="dcterms:W3CDTF">2013-09-17T08:50:56Z</dcterms:modified>
</cp:coreProperties>
</file>